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png" ContentType="image/png"/>
  <Default Extension="bin" ContentType="application/vnd.openxmlformats-officedocument.presentationml.printerSettings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5" r:id="rId40"/>
    <p:sldId id="296" r:id="rId41"/>
    <p:sldId id="297" r:id="rId42"/>
    <p:sldId id="298" r:id="rId43"/>
    <p:sldId id="304" r:id="rId44"/>
    <p:sldId id="305" r:id="rId45"/>
    <p:sldId id="306" r:id="rId46"/>
    <p:sldId id="307" r:id="rId47"/>
    <p:sldId id="308" r:id="rId48"/>
    <p:sldId id="309" r:id="rId49"/>
    <p:sldId id="299" r:id="rId50"/>
    <p:sldId id="300" r:id="rId51"/>
    <p:sldId id="301" r:id="rId52"/>
    <p:sldId id="302" r:id="rId53"/>
    <p:sldId id="303" r:id="rId54"/>
    <p:sldId id="310" r:id="rId55"/>
    <p:sldId id="311" r:id="rId56"/>
    <p:sldId id="313" r:id="rId57"/>
    <p:sldId id="312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FF5F"/>
    <a:srgbClr val="FF7807"/>
    <a:srgbClr val="FF7801"/>
    <a:srgbClr val="FF8C00"/>
    <a:srgbClr val="D100FE"/>
    <a:srgbClr val="FF0003"/>
    <a:srgbClr val="FFFD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64" Type="http://schemas.openxmlformats.org/officeDocument/2006/relationships/tableStyles" Target="tableStyles.xml"/><Relationship Id="rId60" Type="http://schemas.openxmlformats.org/officeDocument/2006/relationships/printerSettings" Target="printerSettings/printerSettings1.bin"/><Relationship Id="rId39" Type="http://schemas.openxmlformats.org/officeDocument/2006/relationships/slide" Target="slides/slide38.xml"/><Relationship Id="rId7" Type="http://schemas.openxmlformats.org/officeDocument/2006/relationships/slide" Target="slides/slide6.xml"/><Relationship Id="rId43" Type="http://schemas.openxmlformats.org/officeDocument/2006/relationships/slide" Target="slides/slide42.xml"/><Relationship Id="rId25" Type="http://schemas.openxmlformats.org/officeDocument/2006/relationships/slide" Target="slides/slide24.xml"/><Relationship Id="rId10" Type="http://schemas.openxmlformats.org/officeDocument/2006/relationships/slide" Target="slides/slide9.xml"/><Relationship Id="rId50" Type="http://schemas.openxmlformats.org/officeDocument/2006/relationships/slide" Target="slides/slide49.xml"/><Relationship Id="rId63" Type="http://schemas.openxmlformats.org/officeDocument/2006/relationships/theme" Target="theme/theme1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45" Type="http://schemas.openxmlformats.org/officeDocument/2006/relationships/slide" Target="slides/slide44.xml"/><Relationship Id="rId58" Type="http://schemas.openxmlformats.org/officeDocument/2006/relationships/slide" Target="slides/slide57.xml"/><Relationship Id="rId42" Type="http://schemas.openxmlformats.org/officeDocument/2006/relationships/slide" Target="slides/slide41.xml"/><Relationship Id="rId6" Type="http://schemas.openxmlformats.org/officeDocument/2006/relationships/slide" Target="slides/slide5.xml"/><Relationship Id="rId49" Type="http://schemas.openxmlformats.org/officeDocument/2006/relationships/slide" Target="slides/slide48.xml"/><Relationship Id="rId44" Type="http://schemas.openxmlformats.org/officeDocument/2006/relationships/slide" Target="slides/slide43.xml"/><Relationship Id="rId19" Type="http://schemas.openxmlformats.org/officeDocument/2006/relationships/slide" Target="slides/slide18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2" Type="http://schemas.openxmlformats.org/officeDocument/2006/relationships/slide" Target="slides/slide1.xml"/><Relationship Id="rId46" Type="http://schemas.openxmlformats.org/officeDocument/2006/relationships/slide" Target="slides/slide45.xml"/><Relationship Id="rId57" Type="http://schemas.openxmlformats.org/officeDocument/2006/relationships/slide" Target="slides/slide56.xml"/><Relationship Id="rId59" Type="http://schemas.openxmlformats.org/officeDocument/2006/relationships/notesMaster" Target="notesMasters/notesMaster1.xml"/><Relationship Id="rId35" Type="http://schemas.openxmlformats.org/officeDocument/2006/relationships/slide" Target="slides/slide34.xml"/><Relationship Id="rId51" Type="http://schemas.openxmlformats.org/officeDocument/2006/relationships/slide" Target="slides/slide50.xml"/><Relationship Id="rId55" Type="http://schemas.openxmlformats.org/officeDocument/2006/relationships/slide" Target="slides/slide54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40" Type="http://schemas.openxmlformats.org/officeDocument/2006/relationships/slide" Target="slides/slide39.xml"/><Relationship Id="rId62" Type="http://schemas.openxmlformats.org/officeDocument/2006/relationships/viewProps" Target="viewProps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47" Type="http://schemas.openxmlformats.org/officeDocument/2006/relationships/slide" Target="slides/slide46.xml"/><Relationship Id="rId56" Type="http://schemas.openxmlformats.org/officeDocument/2006/relationships/slide" Target="slides/slide55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2" Type="http://schemas.openxmlformats.org/officeDocument/2006/relationships/slide" Target="slides/slide51.xml"/><Relationship Id="rId54" Type="http://schemas.openxmlformats.org/officeDocument/2006/relationships/slide" Target="slides/slide53.xml"/><Relationship Id="rId12" Type="http://schemas.openxmlformats.org/officeDocument/2006/relationships/slide" Target="slides/slide11.xml"/><Relationship Id="rId3" Type="http://schemas.openxmlformats.org/officeDocument/2006/relationships/slide" Target="slides/slide2.xml"/><Relationship Id="rId23" Type="http://schemas.openxmlformats.org/officeDocument/2006/relationships/slide" Target="slides/slide22.xml"/><Relationship Id="rId61" Type="http://schemas.openxmlformats.org/officeDocument/2006/relationships/presProps" Target="presProps.xml"/><Relationship Id="rId53" Type="http://schemas.openxmlformats.org/officeDocument/2006/relationships/slide" Target="slides/slide52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29" Type="http://schemas.openxmlformats.org/officeDocument/2006/relationships/slide" Target="slides/slide28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slide" Target="slides/slide4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2" Type="http://schemas.openxmlformats.org/officeDocument/2006/relationships/slide" Target="slides/slide21.xml"/><Relationship Id="rId21" Type="http://schemas.openxmlformats.org/officeDocument/2006/relationships/slide" Target="slides/slide2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30DBA-D9D2-7242-B393-CC2888BE0A13}" type="datetimeFigureOut">
              <a:rPr lang="en-US" smtClean="0"/>
              <a:t>4/21/12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492E17-F10E-584B-BB1A-89F3F7C5D8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426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492E17-F10E-584B-BB1A-89F3F7C5D81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927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900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188" y="0"/>
            <a:ext cx="8549907" cy="7419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18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640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523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924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1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693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727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250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1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2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ABEF0-622E-CE4C-8C0D-011A5BFFA2EF}" type="datetimeFigureOut">
              <a:rPr lang="en-US" smtClean="0"/>
              <a:t>4/21/12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07EFC-8326-BE42-954D-69EB6301FB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P1010492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54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3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3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3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3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3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Relationship Id="rId3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3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3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3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3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3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3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335679"/>
            <a:ext cx="7772400" cy="1470025"/>
          </a:xfrm>
        </p:spPr>
        <p:txBody>
          <a:bodyPr/>
          <a:lstStyle/>
          <a:p>
            <a: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</a:rPr>
              <a:t>Backcountry Camping</a:t>
            </a:r>
            <a:b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</a:rPr>
            </a:br>
            <a:r>
              <a:rPr lang="en-US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</a:rPr>
              <a:t>and Basic Survival Skills </a:t>
            </a:r>
            <a:endParaRPr lang="en-US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effectLst>
                <a:innerShdw blurRad="63500" dist="50800" dir="81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397741"/>
            <a:ext cx="6400800" cy="1752600"/>
          </a:xfrm>
          <a:effectLst>
            <a:innerShdw blurRad="63500" dist="50800" dir="27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en-US" sz="2400" b="1" dirty="0" smtClean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Lance Simms</a:t>
            </a:r>
          </a:p>
          <a:p>
            <a:r>
              <a:rPr lang="en-US" sz="2400" b="1" dirty="0" smtClean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SPLASH</a:t>
            </a:r>
          </a:p>
          <a:p>
            <a:r>
              <a:rPr lang="en-US" sz="2400" b="1" dirty="0" smtClean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4</a:t>
            </a:r>
            <a:r>
              <a:rPr lang="en-US" sz="2400" b="1" dirty="0" smtClean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/21/12</a:t>
            </a:r>
            <a:endParaRPr lang="en-US" sz="2400" b="1" dirty="0" smtClean="0">
              <a:solidFill>
                <a:schemeClr val="bg1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5555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Agenda</a:t>
            </a:r>
            <a:endParaRPr lang="en-US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32070"/>
            <a:ext cx="8229600" cy="4994093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 smtClean="0"/>
              <a:t>Motivation for Backpacking</a:t>
            </a:r>
          </a:p>
          <a:p>
            <a:r>
              <a:rPr lang="en-US" b="1" dirty="0" smtClean="0"/>
              <a:t>Preparation </a:t>
            </a:r>
          </a:p>
          <a:p>
            <a:pPr lvl="1"/>
            <a:r>
              <a:rPr lang="en-US" b="1" dirty="0" smtClean="0"/>
              <a:t>Planning your route</a:t>
            </a:r>
          </a:p>
          <a:p>
            <a:pPr lvl="1"/>
            <a:r>
              <a:rPr lang="en-US" b="1" dirty="0" smtClean="0"/>
              <a:t>Preparing equipment, food, and supplies</a:t>
            </a:r>
          </a:p>
          <a:p>
            <a:pPr lvl="1"/>
            <a:r>
              <a:rPr lang="en-US" b="1" dirty="0" smtClean="0"/>
              <a:t>Letting others know where you’re going!!!!</a:t>
            </a:r>
          </a:p>
          <a:p>
            <a:r>
              <a:rPr lang="en-US" b="1" dirty="0" smtClean="0"/>
              <a:t>During your Trip</a:t>
            </a:r>
          </a:p>
          <a:p>
            <a:pPr lvl="1"/>
            <a:r>
              <a:rPr lang="en-US" b="1" dirty="0" smtClean="0"/>
              <a:t>Hiking</a:t>
            </a:r>
          </a:p>
          <a:p>
            <a:pPr lvl="1"/>
            <a:r>
              <a:rPr lang="en-US" b="1" dirty="0" smtClean="0"/>
              <a:t>Navigating</a:t>
            </a:r>
          </a:p>
          <a:p>
            <a:pPr lvl="1"/>
            <a:r>
              <a:rPr lang="en-US" b="1" dirty="0" smtClean="0"/>
              <a:t>Finding water</a:t>
            </a:r>
          </a:p>
          <a:p>
            <a:pPr lvl="1"/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4907463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pic>
        <p:nvPicPr>
          <p:cNvPr id="4" name="Picture 3" descr="P10102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22" y="1003832"/>
            <a:ext cx="4017931" cy="5357242"/>
          </a:xfrm>
          <a:prstGeom prst="rect">
            <a:avLst/>
          </a:prstGeom>
          <a:ln w="19050" cmpd="sng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4693655" y="4196944"/>
            <a:ext cx="4307119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Bottom of the Grand Canyon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Takes one day to reach the bottom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Great places to camp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Many people have died trying to hike down and back in one day!</a:t>
            </a: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9726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30603" y="5411846"/>
            <a:ext cx="8614951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Goddard Canyon – Sequoia/Kings Canyon National Park 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Takes two days to reach this unnamed lake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Excellent fishing, beautiful scenery, tons of wildlife</a:t>
            </a:r>
          </a:p>
          <a:p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6" name="Picture 5" descr="DSCN187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24" y="923567"/>
            <a:ext cx="6461392" cy="4328362"/>
          </a:xfrm>
          <a:prstGeom prst="rect">
            <a:avLst/>
          </a:prstGeom>
          <a:ln w="19050" cmpd="sng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063784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pic>
        <p:nvPicPr>
          <p:cNvPr id="4" name="Content Placeholder 3" descr="P1010518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385821" y="909913"/>
            <a:ext cx="8229600" cy="4322462"/>
          </a:xfrm>
          <a:ln w="19050" cmpd="sng">
            <a:solidFill>
              <a:srgbClr val="00000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330603" y="5411846"/>
            <a:ext cx="86149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Cerro Del </a:t>
            </a:r>
            <a:r>
              <a:rPr lang="en-US" sz="2400" b="1" u="sng" dirty="0" err="1" smtClean="0">
                <a:solidFill>
                  <a:schemeClr val="bg1"/>
                </a:solidFill>
              </a:rPr>
              <a:t>Plomo</a:t>
            </a:r>
            <a:r>
              <a:rPr lang="en-US" sz="2400" b="1" u="sng" dirty="0" smtClean="0">
                <a:solidFill>
                  <a:schemeClr val="bg1"/>
                </a:solidFill>
              </a:rPr>
              <a:t> – 17,800 feet - Chile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Reaching high peaks generally requires a series of base camps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Base camps used to split large distance and adjust to altitude</a:t>
            </a:r>
          </a:p>
        </p:txBody>
      </p:sp>
    </p:spTree>
    <p:extLst>
      <p:ext uri="{BB962C8B-B14F-4D97-AF65-F5344CB8AC3E}">
        <p14:creationId xmlns:p14="http://schemas.microsoft.com/office/powerpoint/2010/main" val="25557596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pic>
        <p:nvPicPr>
          <p:cNvPr id="7" name="Content Placeholder 6" descr="P1000957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" b="1544"/>
          <a:stretch/>
        </p:blipFill>
        <p:spPr>
          <a:xfrm>
            <a:off x="431800" y="882650"/>
            <a:ext cx="4010025" cy="5181600"/>
          </a:xfrm>
          <a:ln w="19050" cmpd="sng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4693655" y="4196944"/>
            <a:ext cx="430711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Grand Canyon of the Tuolumne River – Yosemite, CA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Spectacular canyon in Yosemite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Rivals the main valley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Requires multi-day travel</a:t>
            </a: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3879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pic>
        <p:nvPicPr>
          <p:cNvPr id="4" name="Content Placeholder 3" descr="P1010918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87" r="13995"/>
          <a:stretch/>
        </p:blipFill>
        <p:spPr>
          <a:xfrm>
            <a:off x="377020" y="885825"/>
            <a:ext cx="3951720" cy="5056188"/>
          </a:xfrm>
          <a:ln w="19050" cmpd="sng">
            <a:solidFill>
              <a:srgbClr val="00000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4693655" y="4196944"/>
            <a:ext cx="43071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See Wildlife in Natural Habitat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Easy to find bears eating berries or looking for fish away from campgrounds 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474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Motivation</a:t>
            </a:r>
            <a:endParaRPr lang="en-US" b="1" dirty="0"/>
          </a:p>
        </p:txBody>
      </p:sp>
      <p:pic>
        <p:nvPicPr>
          <p:cNvPr id="4" name="Picture 3" descr="Screen shot 2011-04-09 at 3.54.52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43" y="850143"/>
            <a:ext cx="6347872" cy="4308859"/>
          </a:xfrm>
          <a:prstGeom prst="rect">
            <a:avLst/>
          </a:prstGeom>
          <a:ln w="19050" cmpd="sng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330603" y="5302715"/>
            <a:ext cx="86149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You don’t have to deal with this!!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Loud, obnoxious campgrounds don’t exist in the backcountry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No lights means pitch-black skies perfect for viewing stars</a:t>
            </a:r>
          </a:p>
        </p:txBody>
      </p:sp>
    </p:spTree>
    <p:extLst>
      <p:ext uri="{BB962C8B-B14F-4D97-AF65-F5344CB8AC3E}">
        <p14:creationId xmlns:p14="http://schemas.microsoft.com/office/powerpoint/2010/main" val="14200901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Route Planning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827" y="866034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Research the area you want to explore</a:t>
            </a:r>
          </a:p>
          <a:p>
            <a:r>
              <a:rPr lang="en-US" sz="2400" dirty="0" smtClean="0"/>
              <a:t>There are some great books out there (e.g. Sierra Nevadas) </a:t>
            </a:r>
            <a:endParaRPr lang="en-US" sz="2400" dirty="0"/>
          </a:p>
        </p:txBody>
      </p:sp>
      <p:pic>
        <p:nvPicPr>
          <p:cNvPr id="4" name="Picture 3" descr="Screen shot 2011-04-09 at 4.10.56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737" y="1984230"/>
            <a:ext cx="1990317" cy="2988749"/>
          </a:xfrm>
          <a:prstGeom prst="rect">
            <a:avLst/>
          </a:prstGeom>
        </p:spPr>
      </p:pic>
      <p:pic>
        <p:nvPicPr>
          <p:cNvPr id="5" name="Picture 4" descr="Screen shot 2011-04-09 at 4.11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6427" y="1984230"/>
            <a:ext cx="1880978" cy="2988749"/>
          </a:xfrm>
          <a:prstGeom prst="rect">
            <a:avLst/>
          </a:prstGeom>
        </p:spPr>
      </p:pic>
      <p:pic>
        <p:nvPicPr>
          <p:cNvPr id="6" name="Picture 5" descr="Screen shot 2011-04-09 at 4.16.29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914" y="1984230"/>
            <a:ext cx="1917844" cy="300429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81454" y="4224624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D0D"/>
                </a:solidFill>
              </a:rPr>
              <a:t>Introductory</a:t>
            </a:r>
            <a:endParaRPr lang="en-US" b="1" dirty="0">
              <a:solidFill>
                <a:srgbClr val="FFFD0D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664647" y="4234315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D0D"/>
                </a:solidFill>
              </a:rPr>
              <a:t>Introductory</a:t>
            </a:r>
            <a:endParaRPr lang="en-US" b="1" dirty="0">
              <a:solidFill>
                <a:srgbClr val="FFFD0D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73250" y="4220535"/>
            <a:ext cx="113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D0D"/>
                </a:solidFill>
              </a:rPr>
              <a:t>Advanced</a:t>
            </a:r>
            <a:endParaRPr lang="en-US" b="1" dirty="0">
              <a:solidFill>
                <a:srgbClr val="FFFD0D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7827" y="5297607"/>
            <a:ext cx="86149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Start out with an easy route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A 1 or 2 night, out-and-back trip is a good start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Book will give you low detail map, but you need more</a:t>
            </a:r>
          </a:p>
        </p:txBody>
      </p:sp>
    </p:spTree>
    <p:extLst>
      <p:ext uri="{BB962C8B-B14F-4D97-AF65-F5344CB8AC3E}">
        <p14:creationId xmlns:p14="http://schemas.microsoft.com/office/powerpoint/2010/main" val="15496728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Route Planning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954" y="74770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1" dirty="0" smtClean="0"/>
              <a:t>Once you’ve picked a route, get detailed maps </a:t>
            </a:r>
            <a:endParaRPr lang="en-US" sz="2200" b="1" dirty="0"/>
          </a:p>
        </p:txBody>
      </p:sp>
      <p:pic>
        <p:nvPicPr>
          <p:cNvPr id="4" name="Picture 3" descr="Screen shot 2011-04-09 at 4.26.16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82" y="1339208"/>
            <a:ext cx="7155826" cy="3865011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377827" y="5297607"/>
            <a:ext cx="86149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GPS vs. Map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Having a GPS is great, but make sure you always bring a waterproof map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If you have GPS, download route and waypoints for your trip before leaving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9324" y="4642063"/>
            <a:ext cx="4789818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660066"/>
                </a:solidFill>
              </a:rPr>
              <a:t>Little Yosemite Valley: a great spot for a first trip!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032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Route Planning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705" y="7589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smtClean="0"/>
              <a:t>Make sure your map is detailed enough</a:t>
            </a:r>
            <a:endParaRPr lang="en-US" sz="2400" b="1" dirty="0"/>
          </a:p>
        </p:txBody>
      </p:sp>
      <p:pic>
        <p:nvPicPr>
          <p:cNvPr id="5" name="Picture 4" descr="Screen shot 2011-04-09 at 4.38.31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4774" y="1400758"/>
            <a:ext cx="6617964" cy="3928642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376705" y="5498210"/>
            <a:ext cx="8614951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Scale on map is ratio of map units to real units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E.g. 1:20,000 means 1 inch corresponds to 20,000 inches ~1670 feet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For backpacking, 1:24,000 is usually adequate</a:t>
            </a:r>
          </a:p>
        </p:txBody>
      </p:sp>
    </p:spTree>
    <p:extLst>
      <p:ext uri="{BB962C8B-B14F-4D97-AF65-F5344CB8AC3E}">
        <p14:creationId xmlns:p14="http://schemas.microsoft.com/office/powerpoint/2010/main" val="8143359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Route Planning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964" y="93832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b="1" dirty="0" smtClean="0"/>
              <a:t>key question </a:t>
            </a:r>
            <a:r>
              <a:rPr lang="en-US" dirty="0" smtClean="0"/>
              <a:t>is: </a:t>
            </a:r>
            <a:r>
              <a:rPr lang="en-US" i="1" dirty="0" smtClean="0"/>
              <a:t>How long will it take?</a:t>
            </a:r>
            <a:endParaRPr lang="en-US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91916" y="1994558"/>
            <a:ext cx="3264515" cy="20313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For hikers that </a:t>
            </a:r>
          </a:p>
          <a:p>
            <a:pPr marL="342900" indent="-342900">
              <a:buAutoNum type="arabicParenR"/>
            </a:pPr>
            <a:r>
              <a:rPr lang="en-US" dirty="0"/>
              <a:t>a</a:t>
            </a:r>
            <a:r>
              <a:rPr lang="en-US" dirty="0" smtClean="0"/>
              <a:t>re in decent physical shape </a:t>
            </a:r>
          </a:p>
          <a:p>
            <a:pPr marL="342900" indent="-342900">
              <a:buAutoNum type="arabicParenR"/>
            </a:pPr>
            <a:r>
              <a:rPr lang="en-US" dirty="0"/>
              <a:t>c</a:t>
            </a:r>
            <a:r>
              <a:rPr lang="en-US" dirty="0" smtClean="0"/>
              <a:t>arry a pack that is about 20% of their body weight</a:t>
            </a:r>
          </a:p>
          <a:p>
            <a:pPr marL="342900" indent="-342900">
              <a:buAutoNum type="arabicParenR"/>
            </a:pPr>
            <a:endParaRPr lang="en-US" dirty="0"/>
          </a:p>
          <a:p>
            <a:r>
              <a:rPr lang="en-US" dirty="0" smtClean="0"/>
              <a:t>... the rule of thumb is</a:t>
            </a:r>
          </a:p>
          <a:p>
            <a:endParaRPr lang="en-US" dirty="0"/>
          </a:p>
        </p:txBody>
      </p:sp>
      <p:sp>
        <p:nvSpPr>
          <p:cNvPr id="5" name="Right Arrow 4"/>
          <p:cNvSpPr/>
          <p:nvPr/>
        </p:nvSpPr>
        <p:spPr>
          <a:xfrm>
            <a:off x="3980028" y="2558045"/>
            <a:ext cx="1153761" cy="617153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334769" y="1994558"/>
            <a:ext cx="3264515" cy="20313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It will take about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1 hour for every 2-3 miles hiked on flat ground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1 hour for every 1000 feet of elevation gain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6705" y="4258915"/>
            <a:ext cx="8614951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Add time for bathroom breaks, etc. (more people means more breaks)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Take lunch and snack breaks into consideration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Taking your pack off for 5-10 minutes an hour is a good idea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Take the weather into consideration.  Snow slows you down; so does heat.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Where will you set up camp each night?  We’ll talk about this later.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When dealing with elevations above 8000 feet or so, you have to factor in the possibility of elevation sickness (will talk about this later)</a:t>
            </a:r>
          </a:p>
        </p:txBody>
      </p:sp>
    </p:spTree>
    <p:extLst>
      <p:ext uri="{BB962C8B-B14F-4D97-AF65-F5344CB8AC3E}">
        <p14:creationId xmlns:p14="http://schemas.microsoft.com/office/powerpoint/2010/main" val="1043503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Route Planning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76" y="75944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smtClean="0"/>
              <a:t>Let’s do an example</a:t>
            </a:r>
            <a:endParaRPr lang="en-US" sz="2400" b="1" dirty="0"/>
          </a:p>
        </p:txBody>
      </p:sp>
      <p:pic>
        <p:nvPicPr>
          <p:cNvPr id="5" name="Picture 4" descr="Screen shot 2011-04-09 at 4.26.16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82" y="1374984"/>
            <a:ext cx="7155826" cy="3865011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cxnSp>
        <p:nvCxnSpPr>
          <p:cNvPr id="10" name="Straight Arrow Connector 9"/>
          <p:cNvCxnSpPr/>
          <p:nvPr/>
        </p:nvCxnSpPr>
        <p:spPr>
          <a:xfrm>
            <a:off x="491913" y="5026666"/>
            <a:ext cx="626072" cy="0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019956" y="2468959"/>
            <a:ext cx="98029" cy="598917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1117985" y="3067876"/>
            <a:ext cx="250429" cy="598917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1413488" y="3666793"/>
            <a:ext cx="598885" cy="125567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2012373" y="3756409"/>
            <a:ext cx="598885" cy="0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2611258" y="3756409"/>
            <a:ext cx="598885" cy="0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3139301" y="3666793"/>
            <a:ext cx="598885" cy="89616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3738186" y="3666793"/>
            <a:ext cx="598885" cy="18062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4337071" y="3657762"/>
            <a:ext cx="598885" cy="18062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4935956" y="3675998"/>
            <a:ext cx="598885" cy="18062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5534841" y="3667228"/>
            <a:ext cx="598885" cy="18062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6133726" y="3640483"/>
            <a:ext cx="598885" cy="18062"/>
          </a:xfrm>
          <a:prstGeom prst="straightConnector1">
            <a:avLst/>
          </a:prstGeom>
          <a:ln>
            <a:solidFill>
              <a:srgbClr val="FF8C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376705" y="5435602"/>
            <a:ext cx="8614951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Total horizontal distance is about 2.4-3.0 miles 	-&gt;	 +1.0 hour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Total elevation gain is about 2200 feet			-&gt;	 +2.0 hours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Time for pictures and bathroom breaks			-&gt;	 +0.5 hours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784638" y="1538410"/>
            <a:ext cx="2698175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 smtClean="0"/>
              <a:t>Total Time = 3.5-4.0 hours</a:t>
            </a:r>
            <a:endParaRPr lang="en-US" b="1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269970" y="1907742"/>
            <a:ext cx="0" cy="348941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73880" y="1534304"/>
            <a:ext cx="79217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START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23" name="Straight Arrow Connector 22"/>
          <p:cNvCxnSpPr/>
          <p:nvPr/>
        </p:nvCxnSpPr>
        <p:spPr>
          <a:xfrm flipV="1">
            <a:off x="6483032" y="3756409"/>
            <a:ext cx="0" cy="418654"/>
          </a:xfrm>
          <a:prstGeom prst="straightConnector1">
            <a:avLst/>
          </a:prstGeom>
          <a:ln w="38100" cmpd="sng">
            <a:solidFill>
              <a:srgbClr val="00009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6183390" y="4175062"/>
            <a:ext cx="59482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000090"/>
                </a:solidFill>
              </a:rPr>
              <a:t>END</a:t>
            </a:r>
            <a:endParaRPr lang="en-US" b="1" dirty="0">
              <a:solidFill>
                <a:srgbClr val="00009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21478" y="4807676"/>
            <a:ext cx="2723823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/>
              <a:t>Contour interval = 150 feet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4786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Gear: Backpack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153" y="81310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First thing you’ll need is a backpack to carry all your stuff</a:t>
            </a:r>
            <a:endParaRPr lang="en-US" sz="2400" dirty="0"/>
          </a:p>
        </p:txBody>
      </p:sp>
      <p:pic>
        <p:nvPicPr>
          <p:cNvPr id="5" name="Picture 4" descr="Screen shot 2011-04-10 at 12.16.06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29" y="1441531"/>
            <a:ext cx="3395708" cy="4120806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pic>
        <p:nvPicPr>
          <p:cNvPr id="6" name="Picture 5" descr="L1237341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809" y="1441531"/>
            <a:ext cx="4120806" cy="4120806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77827" y="5688449"/>
            <a:ext cx="86149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Two Main Types: </a:t>
            </a:r>
            <a:r>
              <a:rPr lang="en-US" sz="2400" b="1" dirty="0" smtClean="0">
                <a:solidFill>
                  <a:srgbClr val="FFFF00"/>
                </a:solidFill>
              </a:rPr>
              <a:t>Internal Frame &amp; External Frame</a:t>
            </a:r>
          </a:p>
          <a:p>
            <a:r>
              <a:rPr lang="en-US" sz="2000" dirty="0" smtClean="0">
                <a:solidFill>
                  <a:schemeClr val="bg1"/>
                </a:solidFill>
              </a:rPr>
              <a:t>I’d recommend internal frame packs since they generally have more volume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2015" y="1497121"/>
            <a:ext cx="94287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</a:rPr>
              <a:t>Internal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25678" y="1499546"/>
            <a:ext cx="97612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</a:rPr>
              <a:t>External</a:t>
            </a:r>
            <a:endParaRPr lang="en-US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7198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Preparation – Gear: Backpack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153" y="73587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smtClean="0"/>
              <a:t>One size does not fit all!!</a:t>
            </a:r>
            <a:endParaRPr 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3918" b="-13918"/>
          <a:stretch/>
        </p:blipFill>
        <p:spPr>
          <a:xfrm>
            <a:off x="978068" y="1390629"/>
            <a:ext cx="6581687" cy="4936265"/>
          </a:xfrm>
          <a:prstGeom prst="rect">
            <a:avLst/>
          </a:prstGeom>
          <a:ln w="19050" cmpd="sng">
            <a:solidFill>
              <a:schemeClr val="tx1"/>
            </a:solidFill>
          </a:ln>
        </p:spPr>
      </p:pic>
      <p:cxnSp>
        <p:nvCxnSpPr>
          <p:cNvPr id="6" name="Straight Arrow Connector 5"/>
          <p:cNvCxnSpPr/>
          <p:nvPr/>
        </p:nvCxnSpPr>
        <p:spPr>
          <a:xfrm>
            <a:off x="5869322" y="2951707"/>
            <a:ext cx="17162" cy="1021085"/>
          </a:xfrm>
          <a:prstGeom prst="straightConnector1">
            <a:avLst/>
          </a:prstGeom>
          <a:ln w="38100" cmpd="sng">
            <a:solidFill>
              <a:srgbClr val="FF00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7746479" y="2454036"/>
            <a:ext cx="17162" cy="1518756"/>
          </a:xfrm>
          <a:prstGeom prst="straightConnector1">
            <a:avLst/>
          </a:prstGeom>
          <a:ln w="38100" cmpd="sng">
            <a:solidFill>
              <a:srgbClr val="FF0000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76705" y="5727340"/>
            <a:ext cx="8614951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Make sure you are fit properly when buying a backpack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I generally use an 80 Liter pack, smaller people may use 50 or 60 Liter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27509" y="1932307"/>
            <a:ext cx="883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Small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560099" y="1899668"/>
            <a:ext cx="578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Big</a:t>
            </a:r>
            <a:endParaRPr lang="en-US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907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Tent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325" y="870855"/>
            <a:ext cx="4674166" cy="1977886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600" dirty="0" smtClean="0"/>
              <a:t>3 Season Tents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Appropriate for most camping except winter (heavy snow &amp; winds)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Waterproof fly covers tent in case of rain and wind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As light as 3 pounds!</a:t>
            </a:r>
          </a:p>
          <a:p>
            <a:pPr>
              <a:buFont typeface="Wingdings" charset="2"/>
              <a:buChar char="§"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8230016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b="1" dirty="0"/>
              <a:t>Preparation – Gear: Tent</a:t>
            </a:r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97134" y="4457523"/>
            <a:ext cx="4674166" cy="197788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/>
              <a:t>4</a:t>
            </a:r>
            <a:r>
              <a:rPr lang="en-US" sz="2600" dirty="0" smtClean="0"/>
              <a:t> Season Tents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Built to withstand weight from snow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Some are waterproof and windproof without fly</a:t>
            </a:r>
          </a:p>
          <a:p>
            <a:pPr>
              <a:buFont typeface="Wingdings" charset="2"/>
              <a:buChar char="§"/>
            </a:pPr>
            <a:r>
              <a:rPr lang="en-US" sz="1800" dirty="0" smtClean="0"/>
              <a:t>Heavier : 6-10 pounds</a:t>
            </a:r>
          </a:p>
          <a:p>
            <a:pPr>
              <a:buFont typeface="Wingdings" charset="2"/>
              <a:buChar char="§"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20108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Tent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931" y="72475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b="1" dirty="0" smtClean="0"/>
              <a:t>Some people forego the tent and use a </a:t>
            </a:r>
            <a:r>
              <a:rPr lang="en-US" sz="2600" b="1" i="1" dirty="0" smtClean="0"/>
              <a:t>Bivy Sack</a:t>
            </a:r>
            <a:r>
              <a:rPr lang="en-US" sz="2600" b="1" dirty="0" smtClean="0"/>
              <a:t> </a:t>
            </a:r>
            <a:endParaRPr lang="en-US" sz="2600" b="1" dirty="0"/>
          </a:p>
        </p:txBody>
      </p:sp>
      <p:pic>
        <p:nvPicPr>
          <p:cNvPr id="4" name="Picture 3" descr="Screen shot 2011-04-10 at 1.31.42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27" y="1381470"/>
            <a:ext cx="8374670" cy="31747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7827" y="4799909"/>
            <a:ext cx="34492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Advantages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Lightweight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Compact in your bag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Aerodynamic in wind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51105" y="4799909"/>
            <a:ext cx="410139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Disadvantages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Small, tight squeeze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Can’t cook inside it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Not the best place to hold up in bad weather</a:t>
            </a:r>
          </a:p>
        </p:txBody>
      </p:sp>
    </p:spTree>
    <p:extLst>
      <p:ext uri="{BB962C8B-B14F-4D97-AF65-F5344CB8AC3E}">
        <p14:creationId xmlns:p14="http://schemas.microsoft.com/office/powerpoint/2010/main" val="27717641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Sleeping Bag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648" y="73296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smtClean="0"/>
              <a:t>Your sleeping bag is one of the most important pieces of equipment you’ll be carrying</a:t>
            </a:r>
            <a:endParaRPr lang="en-US" sz="2400" b="1" dirty="0"/>
          </a:p>
        </p:txBody>
      </p:sp>
      <p:pic>
        <p:nvPicPr>
          <p:cNvPr id="5" name="Picture 4" descr="Screen shot 2011-04-10 at 4.14.58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50" y="2308166"/>
            <a:ext cx="2861863" cy="271909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Screen shot 2011-04-10 at 4.19.40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3873" y="2308166"/>
            <a:ext cx="2728159" cy="27190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2325418" y="2308166"/>
            <a:ext cx="1405891" cy="64633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D0D"/>
                </a:solidFill>
              </a:rPr>
              <a:t>Goose Down</a:t>
            </a:r>
          </a:p>
          <a:p>
            <a:r>
              <a:rPr lang="en-US" b="1" dirty="0" smtClean="0">
                <a:solidFill>
                  <a:srgbClr val="FFFD0D"/>
                </a:solidFill>
              </a:rPr>
              <a:t>+15° F</a:t>
            </a:r>
            <a:endParaRPr lang="en-US" b="1" dirty="0">
              <a:solidFill>
                <a:srgbClr val="FFFD0D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89842" y="2293062"/>
            <a:ext cx="1078803" cy="64633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FD0D"/>
                </a:solidFill>
              </a:rPr>
              <a:t>Synthetic</a:t>
            </a:r>
          </a:p>
          <a:p>
            <a:r>
              <a:rPr lang="en-US" b="1" dirty="0" smtClean="0">
                <a:solidFill>
                  <a:srgbClr val="FFFD0D"/>
                </a:solidFill>
              </a:rPr>
              <a:t>+20° F</a:t>
            </a:r>
            <a:endParaRPr lang="en-US" b="1" dirty="0">
              <a:solidFill>
                <a:srgbClr val="FFFD0D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77827" y="1581719"/>
            <a:ext cx="8614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Two Main Types: </a:t>
            </a:r>
            <a:r>
              <a:rPr lang="en-US" sz="2400" b="1" dirty="0" smtClean="0"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Goose Down &amp; Synthetic Fiber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5249" y="5027261"/>
            <a:ext cx="2856059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000090"/>
                </a:solidFill>
              </a:rPr>
              <a:t>Warmer oz. for oz.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000090"/>
                </a:solidFill>
              </a:rPr>
              <a:t>Very Compact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000090"/>
                </a:solidFill>
              </a:rPr>
              <a:t>Breathable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FF0000"/>
                </a:solidFill>
              </a:rPr>
              <a:t>Does not work when wet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13873" y="5027261"/>
            <a:ext cx="2728159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000090"/>
                </a:solidFill>
              </a:rPr>
              <a:t>Works when wet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000090"/>
                </a:solidFill>
              </a:rPr>
              <a:t>Dries quickly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FF0000"/>
                </a:solidFill>
              </a:rPr>
              <a:t>Heavier </a:t>
            </a:r>
          </a:p>
          <a:p>
            <a:pPr marL="285750" indent="-285750">
              <a:buFontTx/>
              <a:buChar char="-"/>
            </a:pPr>
            <a:r>
              <a:rPr lang="en-US" dirty="0" smtClean="0">
                <a:solidFill>
                  <a:srgbClr val="FF0000"/>
                </a:solidFill>
              </a:rPr>
              <a:t>Not compact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5649" y="3183989"/>
            <a:ext cx="8332466" cy="11079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200" b="1" dirty="0" smtClean="0"/>
              <a:t>Make sure you hang your sleeping bag or lay it flat when you store it</a:t>
            </a:r>
          </a:p>
          <a:p>
            <a:pPr algn="ctr"/>
            <a:endParaRPr lang="en-US" sz="2200" b="1" dirty="0"/>
          </a:p>
          <a:p>
            <a:pPr algn="ctr"/>
            <a:r>
              <a:rPr lang="en-US" sz="2200" b="1" dirty="0" smtClean="0"/>
              <a:t>Leaving it rolled up will ruin its loft, which is what keeps you warm 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10688112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Sleeping </a:t>
            </a:r>
            <a:r>
              <a:rPr lang="en-US" b="1" dirty="0" smtClean="0"/>
              <a:t>Pad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648" y="810791"/>
            <a:ext cx="8229600" cy="5792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smtClean="0"/>
              <a:t>A sleeping pad is for more than just comfort </a:t>
            </a:r>
            <a:endParaRPr lang="en-US" sz="2400" b="1" dirty="0"/>
          </a:p>
        </p:txBody>
      </p:sp>
      <p:pic>
        <p:nvPicPr>
          <p:cNvPr id="4" name="Picture 3" descr="Screen shot 2011-04-10 at 4.42.48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58" y="1593668"/>
            <a:ext cx="3352711" cy="4652967"/>
          </a:xfrm>
          <a:prstGeom prst="rect">
            <a:avLst/>
          </a:prstGeom>
          <a:ln w="19050" cmpd="sng">
            <a:solidFill>
              <a:schemeClr val="accent5">
                <a:lumMod val="75000"/>
              </a:schemeClr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4333882" y="1611430"/>
            <a:ext cx="4129620" cy="2677656"/>
          </a:xfrm>
          <a:prstGeom prst="rect">
            <a:avLst/>
          </a:prstGeom>
          <a:ln w="28575" cmpd="sng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bliqueTopLeft"/>
            <a:lightRig rig="threePt" dir="t"/>
          </a:scene3d>
          <a:sp3d>
            <a:bevelT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u="sng" dirty="0" smtClean="0"/>
              <a:t>Your Sleeping Pad:</a:t>
            </a:r>
          </a:p>
          <a:p>
            <a:endParaRPr lang="en-US" sz="600" b="1" u="sng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Provides insulation between you and the ground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Comes in inflatable and non-inflatable flavors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Thin, light weight ones are available, but can puncture easily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If sleeping on snow, it is absolutely necessary!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33882" y="4759978"/>
            <a:ext cx="4129620" cy="14773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u="sng" dirty="0" smtClean="0"/>
              <a:t>Survival Tip:</a:t>
            </a:r>
          </a:p>
          <a:p>
            <a:r>
              <a:rPr lang="en-US" dirty="0" smtClean="0"/>
              <a:t>If your sleeping pad punctures or you don’t have one and the ground is cold, make a bed of pine needles, leaves, ferns, etc. to prevent heat loss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8455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Bear Canister</a:t>
            </a:r>
            <a:endParaRPr lang="en-US" dirty="0"/>
          </a:p>
        </p:txBody>
      </p:sp>
      <p:pic>
        <p:nvPicPr>
          <p:cNvPr id="4" name="Content Placeholder 3" descr="Screen shot 2011-04-10 at 4.58.29 PM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9" r="4651"/>
          <a:stretch/>
        </p:blipFill>
        <p:spPr>
          <a:xfrm>
            <a:off x="354529" y="1600200"/>
            <a:ext cx="4378286" cy="4525963"/>
          </a:xfrm>
          <a:ln w="19050" cmpd="sng">
            <a:solidFill>
              <a:schemeClr val="tx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83481" y="810791"/>
            <a:ext cx="8229600" cy="5792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/>
              <a:t>Bears are extremely crafty and food needs protection</a:t>
            </a:r>
            <a:endParaRPr lang="en-US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902259" y="4016132"/>
            <a:ext cx="413403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Some parks require canisters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Can generally be rented at trailhead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Slightly heavy, but better than hanging your food in a tree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Makes a good seat</a:t>
            </a:r>
          </a:p>
        </p:txBody>
      </p:sp>
    </p:spTree>
    <p:extLst>
      <p:ext uri="{BB962C8B-B14F-4D97-AF65-F5344CB8AC3E}">
        <p14:creationId xmlns:p14="http://schemas.microsoft.com/office/powerpoint/2010/main" val="2982261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Footwear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069" y="792066"/>
            <a:ext cx="854102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Your feet are the most important part of your body on a long hike</a:t>
            </a:r>
          </a:p>
          <a:p>
            <a:pPr marL="0" indent="0">
              <a:buNone/>
            </a:pPr>
            <a:r>
              <a:rPr lang="en-US" sz="2400" dirty="0"/>
              <a:t>P</a:t>
            </a:r>
            <a:r>
              <a:rPr lang="en-US" sz="2400" dirty="0" smtClean="0"/>
              <a:t>eople have different philosophies when it comes to shoes </a:t>
            </a:r>
            <a:endParaRPr lang="en-US" sz="2400" dirty="0"/>
          </a:p>
        </p:txBody>
      </p:sp>
      <p:pic>
        <p:nvPicPr>
          <p:cNvPr id="4" name="Picture 3" descr="Screen shot 2011-04-10 at 5.13.35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298" y="1969748"/>
            <a:ext cx="4120711" cy="3918053"/>
          </a:xfrm>
          <a:prstGeom prst="rect">
            <a:avLst/>
          </a:prstGeom>
          <a:ln w="28575" cmpd="sng"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408522" y="1969746"/>
            <a:ext cx="3596765" cy="3939541"/>
          </a:xfrm>
          <a:prstGeom prst="rect">
            <a:avLst/>
          </a:prstGeom>
          <a:ln w="28575" cmpd="sng"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chemeClr val="tx1"/>
                </a:solidFill>
              </a:rPr>
              <a:t>Running/Tennis Shoes</a:t>
            </a:r>
          </a:p>
          <a:p>
            <a:endParaRPr lang="en-US" sz="600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Pros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Flexible soles allow your foot to achieve normal range of motion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Rarely cause blisters if broken-in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Very breathable* </a:t>
            </a:r>
          </a:p>
          <a:p>
            <a:pPr marL="168275" indent="-168275">
              <a:buFont typeface="Arial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Cons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Poor ankle support</a:t>
            </a:r>
            <a:endParaRPr lang="en-US" dirty="0">
              <a:solidFill>
                <a:schemeClr val="tx1"/>
              </a:solidFill>
            </a:endParaRP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May be shredded by harsh terrain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Not very protective against rocks and debris on trail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Not waterproof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8593" y="6092052"/>
            <a:ext cx="830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* Wet feet are the primary cause of blisters.  Take off your shoes before crossing rivers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0806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Footwear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069" y="792066"/>
            <a:ext cx="854102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Your feet are the most important part of your body on a long hike</a:t>
            </a:r>
          </a:p>
          <a:p>
            <a:pPr marL="0" indent="0">
              <a:buNone/>
            </a:pPr>
            <a:r>
              <a:rPr lang="en-US" sz="2400" dirty="0"/>
              <a:t>P</a:t>
            </a:r>
            <a:r>
              <a:rPr lang="en-US" sz="2400" dirty="0" smtClean="0"/>
              <a:t>eople have different philosophies when it comes to shoes 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08522" y="1969746"/>
            <a:ext cx="3596765" cy="3939541"/>
          </a:xfrm>
          <a:prstGeom prst="rect">
            <a:avLst/>
          </a:prstGeom>
          <a:ln w="28575" cmpd="sng"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chemeClr val="tx1"/>
                </a:solidFill>
              </a:rPr>
              <a:t>Hiking Boots</a:t>
            </a:r>
          </a:p>
          <a:p>
            <a:endParaRPr lang="en-US" sz="600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Pros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Stiff soles prevent things from poking the bottom of your foot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Good ankle support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Warmth</a:t>
            </a:r>
          </a:p>
          <a:p>
            <a:pPr marL="168275" indent="-168275">
              <a:buFont typeface="Arial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Cons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Not breathable</a:t>
            </a:r>
            <a:endParaRPr lang="en-US" dirty="0">
              <a:solidFill>
                <a:schemeClr val="tx1"/>
              </a:solidFill>
            </a:endParaRP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Stiff soles can prevent your foot from taking natural shape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Some boots are heavy</a:t>
            </a:r>
          </a:p>
          <a:p>
            <a:pPr marL="168275" indent="-168275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Certain kinds cause blisters</a:t>
            </a:r>
            <a:r>
              <a:rPr lang="en-US" dirty="0">
                <a:solidFill>
                  <a:schemeClr val="tx1"/>
                </a:solidFill>
              </a:rPr>
              <a:t>*</a:t>
            </a:r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7" name="Picture 6" descr="Screen shot 2011-04-10 at 5.31.36 PM.png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780" y="1969746"/>
            <a:ext cx="4123944" cy="3922776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328593" y="6092052"/>
            <a:ext cx="7361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* Breaking in boots will reduce or eliminate blisters in most cases, but not all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7781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Footwear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069" y="792066"/>
            <a:ext cx="854102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Your feet are the most important part of your body on a long hike</a:t>
            </a:r>
          </a:p>
          <a:p>
            <a:pPr marL="0" indent="0">
              <a:buNone/>
            </a:pPr>
            <a:r>
              <a:rPr lang="en-US" sz="2400" dirty="0"/>
              <a:t>P</a:t>
            </a:r>
            <a:r>
              <a:rPr lang="en-US" sz="2400" dirty="0" smtClean="0"/>
              <a:t>eople have different philosophies when it comes to shoes </a:t>
            </a:r>
            <a:endParaRPr lang="en-US" sz="2400" dirty="0"/>
          </a:p>
        </p:txBody>
      </p:sp>
      <p:pic>
        <p:nvPicPr>
          <p:cNvPr id="7" name="Picture 6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471" y="1969746"/>
            <a:ext cx="3848561" cy="3922776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  <p:pic>
        <p:nvPicPr>
          <p:cNvPr id="4" name="Picture 3" descr="Screen shot 2011-04-10 at 5.48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42" y="1966685"/>
            <a:ext cx="3568700" cy="3937000"/>
          </a:xfrm>
          <a:prstGeom prst="rect">
            <a:avLst/>
          </a:prstGeom>
          <a:ln w="28575" cmpd="sng">
            <a:solidFill>
              <a:srgbClr val="000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328593" y="6038766"/>
            <a:ext cx="6148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These types of boots are good in constant snow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1946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Socks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24712" y="792066"/>
            <a:ext cx="854102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Avoid cotton, avoid cotton, avoid cotton</a:t>
            </a:r>
          </a:p>
        </p:txBody>
      </p:sp>
      <p:pic>
        <p:nvPicPr>
          <p:cNvPr id="7" name="Picture 6" descr="Screen shot 2011-04-10 at 5.58.23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305" y="1496548"/>
            <a:ext cx="3350697" cy="2668290"/>
          </a:xfrm>
          <a:prstGeom prst="rect">
            <a:avLst/>
          </a:prstGeom>
          <a:ln>
            <a:solidFill>
              <a:srgbClr val="0000FF"/>
            </a:solidFill>
          </a:ln>
        </p:spPr>
      </p:pic>
      <p:pic>
        <p:nvPicPr>
          <p:cNvPr id="8" name="Picture 7" descr="Screen shot 2011-04-10 at 6.03.21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193" y="1496548"/>
            <a:ext cx="3124004" cy="2650670"/>
          </a:xfrm>
          <a:prstGeom prst="rect">
            <a:avLst/>
          </a:prstGeom>
          <a:ln>
            <a:solidFill>
              <a:srgbClr val="000090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376193" y="4569348"/>
            <a:ext cx="8614951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Wool or synthetic socks are good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Thickness and cushioning vary from sock to sock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Good idea to bring thin socks for hiking during day and thick socks for night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Always bring an extra pair in case one gets wet or torn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Stop immediately if something gets trapped in your </a:t>
            </a:r>
            <a:r>
              <a:rPr lang="en-US" sz="2000" dirty="0" smtClean="0">
                <a:solidFill>
                  <a:schemeClr val="bg1"/>
                </a:solidFill>
              </a:rPr>
              <a:t>sock and </a:t>
            </a:r>
            <a:r>
              <a:rPr lang="en-US" sz="2000" dirty="0" smtClean="0">
                <a:solidFill>
                  <a:schemeClr val="bg1"/>
                </a:solidFill>
              </a:rPr>
              <a:t>remove it to prevent blisters</a:t>
            </a:r>
          </a:p>
        </p:txBody>
      </p:sp>
    </p:spTree>
    <p:extLst>
      <p:ext uri="{BB962C8B-B14F-4D97-AF65-F5344CB8AC3E}">
        <p14:creationId xmlns:p14="http://schemas.microsoft.com/office/powerpoint/2010/main" val="10761634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Clothes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4712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Layers, layers, layers*.  Oh,</a:t>
            </a:r>
            <a:r>
              <a:rPr lang="en-US" sz="2400" dirty="0"/>
              <a:t> </a:t>
            </a:r>
            <a:r>
              <a:rPr lang="en-US" sz="2400" dirty="0" smtClean="0"/>
              <a:t>and avoid cotton.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3428364" y="5124075"/>
            <a:ext cx="1109778" cy="8882"/>
          </a:xfrm>
          <a:prstGeom prst="straightConnector1">
            <a:avLst/>
          </a:prstGeom>
          <a:ln w="38100" cmpd="sng">
            <a:solidFill>
              <a:srgbClr val="D100F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685917" y="4921648"/>
            <a:ext cx="1742447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100FE"/>
                </a:solidFill>
              </a:rPr>
              <a:t>Long Underwear</a:t>
            </a:r>
            <a:endParaRPr lang="en-US" dirty="0">
              <a:solidFill>
                <a:srgbClr val="D100FE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 flipV="1">
            <a:off x="5150924" y="3260591"/>
            <a:ext cx="1065708" cy="8881"/>
          </a:xfrm>
          <a:prstGeom prst="straightConnector1">
            <a:avLst/>
          </a:prstGeom>
          <a:ln w="38100" cmpd="sng">
            <a:solidFill>
              <a:srgbClr val="D100F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305441" y="3084806"/>
            <a:ext cx="1193543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100FE"/>
                </a:solidFill>
              </a:rPr>
              <a:t>Fleece Top</a:t>
            </a:r>
            <a:endParaRPr lang="en-US" dirty="0">
              <a:solidFill>
                <a:srgbClr val="D100FE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3077719" y="4164976"/>
            <a:ext cx="1371614" cy="8880"/>
          </a:xfrm>
          <a:prstGeom prst="straightConnector1">
            <a:avLst/>
          </a:prstGeom>
          <a:ln w="38100" cmpd="sng">
            <a:solidFill>
              <a:srgbClr val="D100F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685917" y="3970098"/>
            <a:ext cx="1391802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100FE"/>
                </a:solidFill>
              </a:rPr>
              <a:t>Nylon T-shirt</a:t>
            </a:r>
            <a:endParaRPr lang="en-US" dirty="0">
              <a:solidFill>
                <a:srgbClr val="D100FE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 flipH="1" flipV="1">
            <a:off x="5150924" y="4525133"/>
            <a:ext cx="1065708" cy="8881"/>
          </a:xfrm>
          <a:prstGeom prst="straightConnector1">
            <a:avLst/>
          </a:prstGeom>
          <a:ln w="38100" cmpd="sng">
            <a:solidFill>
              <a:srgbClr val="D100F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305441" y="4349348"/>
            <a:ext cx="251564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100FE"/>
                </a:solidFill>
              </a:rPr>
              <a:t>Shorts (convert to pants)</a:t>
            </a:r>
            <a:endParaRPr lang="en-US" dirty="0">
              <a:solidFill>
                <a:srgbClr val="D100FE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H="1" flipV="1">
            <a:off x="5150924" y="5308742"/>
            <a:ext cx="1065708" cy="8881"/>
          </a:xfrm>
          <a:prstGeom prst="straightConnector1">
            <a:avLst/>
          </a:prstGeom>
          <a:ln w="38100" cmpd="sng">
            <a:solidFill>
              <a:srgbClr val="D100F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305441" y="5132957"/>
            <a:ext cx="1236236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D100FE"/>
                </a:solidFill>
              </a:rPr>
              <a:t>Thick socks</a:t>
            </a:r>
            <a:endParaRPr lang="en-US" dirty="0">
              <a:solidFill>
                <a:srgbClr val="D100FE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86879" y="6151853"/>
            <a:ext cx="831778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*Even though you may look ridiculous, you can adjust your temperature with precision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2972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20" grpId="0" animBg="1"/>
      <p:bldP spid="2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6891" t="-569" b="1480"/>
          <a:stretch/>
        </p:blipFill>
        <p:spPr>
          <a:xfrm>
            <a:off x="4227966" y="-44405"/>
            <a:ext cx="4900869" cy="685800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37780" t="6087" r="18029" b="-1"/>
          <a:stretch/>
        </p:blipFill>
        <p:spPr>
          <a:xfrm>
            <a:off x="0" y="-21424"/>
            <a:ext cx="4302678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Clothes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93069" y="667866"/>
            <a:ext cx="311415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 smtClean="0">
                <a:solidFill>
                  <a:srgbClr val="FFFD0D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Day</a:t>
            </a:r>
          </a:p>
          <a:p>
            <a:r>
              <a:rPr lang="en-US" sz="2000" b="1" dirty="0" smtClean="0">
                <a:solidFill>
                  <a:srgbClr val="FFFD0D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Temperature in the 80s-90s </a:t>
            </a:r>
            <a:endParaRPr lang="en-US" sz="2000" b="1" dirty="0">
              <a:solidFill>
                <a:srgbClr val="FFFD0D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24113" y="667866"/>
            <a:ext cx="267332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b="1" dirty="0" smtClean="0">
                <a:solidFill>
                  <a:srgbClr val="FFFD0D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Night</a:t>
            </a:r>
          </a:p>
          <a:p>
            <a:r>
              <a:rPr lang="en-US" sz="2000" b="1" dirty="0" smtClean="0">
                <a:solidFill>
                  <a:srgbClr val="FFFD0D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Temperature in the 30s </a:t>
            </a:r>
            <a:endParaRPr lang="en-US" sz="2000" b="1" dirty="0">
              <a:solidFill>
                <a:srgbClr val="FFFD0D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3316" y="5474979"/>
            <a:ext cx="8122736" cy="11079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 smtClean="0"/>
              <a:t>Even in the summer you will need a heavy layer when temperatures drop at night</a:t>
            </a:r>
          </a:p>
          <a:p>
            <a:pPr marL="285750" indent="-285750">
              <a:buFontTx/>
              <a:buChar char="-"/>
            </a:pPr>
            <a:endParaRPr lang="en-US" sz="600" dirty="0" smtClean="0"/>
          </a:p>
          <a:p>
            <a:pPr marL="285750" indent="-285750">
              <a:buFontTx/>
              <a:buChar char="-"/>
            </a:pPr>
            <a:r>
              <a:rPr lang="en-US" dirty="0"/>
              <a:t>Especially important if fires are not allowed or there is no wood to </a:t>
            </a:r>
            <a:r>
              <a:rPr lang="en-US" dirty="0" smtClean="0"/>
              <a:t>burn</a:t>
            </a:r>
          </a:p>
          <a:p>
            <a:pPr marL="285750" indent="-285750">
              <a:buFontTx/>
              <a:buChar char="-"/>
            </a:pPr>
            <a:endParaRPr lang="en-US" sz="600" dirty="0" smtClean="0"/>
          </a:p>
          <a:p>
            <a:pPr marL="285750" indent="-285750">
              <a:buFontTx/>
              <a:buChar char="-"/>
            </a:pPr>
            <a:r>
              <a:rPr lang="en-US" dirty="0" smtClean="0"/>
              <a:t>In many cases, you’ll want a ski cap and gloves</a:t>
            </a:r>
          </a:p>
        </p:txBody>
      </p:sp>
    </p:spTree>
    <p:extLst>
      <p:ext uri="{BB962C8B-B14F-4D97-AF65-F5344CB8AC3E}">
        <p14:creationId xmlns:p14="http://schemas.microsoft.com/office/powerpoint/2010/main" val="23439883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/>
          </p:cNvPicPr>
          <p:nvPr>
            <p:ph idx="1"/>
          </p:nvPr>
        </p:nvPicPr>
        <p:blipFill rotWithShape="1">
          <a:blip r:embed="rId2"/>
          <a:srcRect l="4464" t="19867" r="23557" b="13340"/>
          <a:stretch/>
        </p:blipFill>
        <p:spPr>
          <a:xfrm>
            <a:off x="-2056" y="9336"/>
            <a:ext cx="9144000" cy="6858000"/>
          </a:xfr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Clothes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16599" y="2010004"/>
            <a:ext cx="2909838" cy="33537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Protect yourself from wind and rain with a waterproof shell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152304" y="2010004"/>
            <a:ext cx="2909838" cy="33537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Also a good idea to bring waterproof pants</a:t>
            </a:r>
          </a:p>
        </p:txBody>
      </p:sp>
    </p:spTree>
    <p:extLst>
      <p:ext uri="{BB962C8B-B14F-4D97-AF65-F5344CB8AC3E}">
        <p14:creationId xmlns:p14="http://schemas.microsoft.com/office/powerpoint/2010/main" val="28666132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Stove, Pot, </a:t>
            </a:r>
            <a:r>
              <a:rPr lang="en-US" b="1" dirty="0" err="1" smtClean="0"/>
              <a:t>Spork</a:t>
            </a:r>
            <a:endParaRPr lang="en-US" dirty="0"/>
          </a:p>
        </p:txBody>
      </p:sp>
      <p:pic>
        <p:nvPicPr>
          <p:cNvPr id="5" name="Content Placeholder 4" descr="190768_210629995616172_100000075191403_862053_3694115_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457200" y="1517976"/>
            <a:ext cx="8229600" cy="4525963"/>
          </a:xfrm>
          <a:ln w="19050" cmpd="sng">
            <a:solidFill>
              <a:srgbClr val="000090"/>
            </a:solidFill>
          </a:ln>
        </p:spPr>
      </p:pic>
      <p:pic>
        <p:nvPicPr>
          <p:cNvPr id="6" name="Picture 5" descr="Screen shot 2011-04-13 at 8.18.4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3901241"/>
            <a:ext cx="2197462" cy="2142697"/>
          </a:xfrm>
          <a:prstGeom prst="rect">
            <a:avLst/>
          </a:prstGeom>
          <a:ln>
            <a:solidFill>
              <a:srgbClr val="000090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342986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Stove is great for cooking, boiling, and warming up without a fire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4104" y="6155987"/>
            <a:ext cx="4595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My favorite stove is the </a:t>
            </a:r>
            <a:r>
              <a:rPr lang="en-US" i="1" dirty="0" smtClean="0">
                <a:solidFill>
                  <a:schemeClr val="bg1"/>
                </a:solidFill>
              </a:rPr>
              <a:t>Snow Peak </a:t>
            </a:r>
            <a:r>
              <a:rPr lang="en-US" i="1" dirty="0" err="1" smtClean="0">
                <a:solidFill>
                  <a:schemeClr val="bg1"/>
                </a:solidFill>
              </a:rPr>
              <a:t>GigaPower</a:t>
            </a:r>
            <a:r>
              <a:rPr lang="en-US" dirty="0" smtClean="0">
                <a:solidFill>
                  <a:schemeClr val="bg1"/>
                </a:solidFill>
              </a:rPr>
              <a:t>. </a:t>
            </a:r>
            <a:r>
              <a:rPr lang="en-US" i="1" dirty="0" smtClean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4590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Light Source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42986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Nothing really beats a headlamp, but any flashlight will do</a:t>
            </a:r>
          </a:p>
        </p:txBody>
      </p:sp>
      <p:pic>
        <p:nvPicPr>
          <p:cNvPr id="5" name="Picture 4" descr="Picture 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408" y="1631162"/>
            <a:ext cx="3939687" cy="2510243"/>
          </a:xfrm>
          <a:prstGeom prst="rect">
            <a:avLst/>
          </a:prstGeom>
        </p:spPr>
      </p:pic>
      <p:pic>
        <p:nvPicPr>
          <p:cNvPr id="6" name="Picture 5" descr="Picture 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13" y="1631162"/>
            <a:ext cx="4118327" cy="3269875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5301070" y="3675749"/>
            <a:ext cx="0" cy="6764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927018" y="4352230"/>
            <a:ext cx="3707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Very convenient, but easily breakable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6193" y="5190606"/>
            <a:ext cx="8614951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LED lamps provide many hours of light with one battery 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Extremely convenient for cooking, setting up a tent, collecting firewood, etc.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Make sure it’s not easily breakable like the one above</a:t>
            </a:r>
          </a:p>
        </p:txBody>
      </p:sp>
    </p:spTree>
    <p:extLst>
      <p:ext uri="{BB962C8B-B14F-4D97-AF65-F5344CB8AC3E}">
        <p14:creationId xmlns:p14="http://schemas.microsoft.com/office/powerpoint/2010/main" val="11900510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Sun Protection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Sunglasses, lip balm, sunscreen, and a hat</a:t>
            </a:r>
          </a:p>
        </p:txBody>
      </p:sp>
      <p:pic>
        <p:nvPicPr>
          <p:cNvPr id="5" name="Picture 4" descr="Picture 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04" y="1514649"/>
            <a:ext cx="5142940" cy="439420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32401" y="4031276"/>
            <a:ext cx="323780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Polarized Lenses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Superior to </a:t>
            </a:r>
            <a:r>
              <a:rPr lang="en-US" sz="2000" dirty="0" err="1" smtClean="0">
                <a:solidFill>
                  <a:schemeClr val="bg1"/>
                </a:solidFill>
              </a:rPr>
              <a:t>unpolarized</a:t>
            </a:r>
            <a:endParaRPr lang="en-US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Block light reflected off water or snow</a:t>
            </a:r>
          </a:p>
          <a:p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1871" y="6155987"/>
            <a:ext cx="7258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7801"/>
                </a:solidFill>
              </a:rPr>
              <a:t>Sure, you’ll survive without these things…but you’ll be absolutely miserable</a:t>
            </a:r>
            <a:endParaRPr lang="en-US" dirty="0">
              <a:solidFill>
                <a:srgbClr val="FF780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4316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419099" y="5098104"/>
            <a:ext cx="8122169" cy="1292662"/>
          </a:xfrm>
          <a:prstGeom prst="rect">
            <a:avLst/>
          </a:prstGeom>
          <a:solidFill>
            <a:srgbClr val="FFFF00"/>
          </a:solidFill>
          <a:ln>
            <a:solidFill>
              <a:srgbClr val="00009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smtClean="0">
                <a:solidFill>
                  <a:srgbClr val="000090"/>
                </a:solidFill>
              </a:rPr>
              <a:t>Survival Tip:</a:t>
            </a:r>
          </a:p>
          <a:p>
            <a:endParaRPr lang="en-US" sz="600" b="1" u="sng" dirty="0" smtClean="0">
              <a:solidFill>
                <a:srgbClr val="000090"/>
              </a:solidFill>
            </a:endParaRPr>
          </a:p>
          <a:p>
            <a:r>
              <a:rPr lang="en-US" b="1" dirty="0" smtClean="0">
                <a:solidFill>
                  <a:srgbClr val="000090"/>
                </a:solidFill>
              </a:rPr>
              <a:t>A filter can be improvised with some leftover charcoal from a fire.</a:t>
            </a:r>
          </a:p>
          <a:p>
            <a:r>
              <a:rPr lang="en-US" b="1" dirty="0" smtClean="0">
                <a:solidFill>
                  <a:srgbClr val="000090"/>
                </a:solidFill>
              </a:rPr>
              <a:t>Stuff the charcoal down a hollow tube (bamboo, tent pole) and use as a straw. </a:t>
            </a:r>
            <a:endParaRPr lang="en-US" b="1" dirty="0">
              <a:solidFill>
                <a:srgbClr val="000090"/>
              </a:solidFill>
            </a:endParaRPr>
          </a:p>
          <a:p>
            <a:endParaRPr lang="en-US" b="1" u="sng" dirty="0">
              <a:solidFill>
                <a:srgbClr val="00009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Water Purification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A number of options are available</a:t>
            </a:r>
          </a:p>
        </p:txBody>
      </p:sp>
      <p:pic>
        <p:nvPicPr>
          <p:cNvPr id="5" name="Picture 4" descr="Screen shot 2011-04-14 at 6.53.10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2042" y="1571617"/>
            <a:ext cx="2209227" cy="2265665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pic>
        <p:nvPicPr>
          <p:cNvPr id="6" name="Picture 5" descr="Screen shot 2011-04-14 at 6.51.57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474" y="2318464"/>
            <a:ext cx="2483647" cy="2311337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pic>
        <p:nvPicPr>
          <p:cNvPr id="7" name="Picture 6" descr="Screen shot 2011-04-14 at 6.49.25 A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" y="1571617"/>
            <a:ext cx="2234909" cy="2265665"/>
          </a:xfrm>
          <a:prstGeom prst="rect">
            <a:avLst/>
          </a:prstGeom>
          <a:ln w="19050" cmpd="sng">
            <a:solidFill>
              <a:srgbClr val="00009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419099" y="3983470"/>
            <a:ext cx="2234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MSR </a:t>
            </a:r>
            <a:r>
              <a:rPr lang="en-US" b="1" dirty="0" err="1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Miniworks</a:t>
            </a:r>
            <a:r>
              <a:rPr lang="en-US" b="1" dirty="0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Ceramic filter*</a:t>
            </a:r>
            <a:endParaRPr lang="en-US" b="1" dirty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34515" y="1453007"/>
            <a:ext cx="2234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Iodine Tablets or </a:t>
            </a:r>
          </a:p>
          <a:p>
            <a:r>
              <a:rPr lang="en-US" b="1" dirty="0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Drops of bleach</a:t>
            </a:r>
            <a:endParaRPr lang="en-US" b="1" dirty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32042" y="3946930"/>
            <a:ext cx="2234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</a:rPr>
              <a:t>UV Sterilization Pen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9099" y="5202578"/>
            <a:ext cx="81478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solidFill>
                  <a:schemeClr val="bg1"/>
                </a:solidFill>
              </a:rPr>
              <a:t>Some old timers (or hippies) may tell you it’s not necessary.</a:t>
            </a:r>
          </a:p>
          <a:p>
            <a:r>
              <a:rPr lang="en-US" sz="2200" b="1" dirty="0" smtClean="0">
                <a:solidFill>
                  <a:schemeClr val="bg1"/>
                </a:solidFill>
              </a:rPr>
              <a:t>But I’ll tell you from experience, you don’t want to take the chance.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99424" y="6041143"/>
            <a:ext cx="82469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* This only treats for parasites and bacteria, not viruses.  Good for USA, but not for some parts of South America, Africa, etc.</a:t>
            </a:r>
            <a:endParaRPr lang="en-US" b="1" dirty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6809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/>
      <p:bldP spid="11" grpId="1"/>
      <p:bldP spid="1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First Aid Kit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Can make the difference between misery and enjoyment</a:t>
            </a:r>
          </a:p>
        </p:txBody>
      </p:sp>
      <p:pic>
        <p:nvPicPr>
          <p:cNvPr id="5" name="Picture 4" descr="Screen shot 2011-04-14 at 8.32.29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865" y="1468332"/>
            <a:ext cx="4501698" cy="34923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2377" y="1478252"/>
            <a:ext cx="3486814" cy="39395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28575" cmpd="sng">
            <a:solidFill>
              <a:schemeClr val="accent5">
                <a:lumMod val="50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 smtClean="0"/>
              <a:t>First Aid Kit Contents</a:t>
            </a:r>
          </a:p>
          <a:p>
            <a:endParaRPr lang="en-US" sz="600" dirty="0" smtClean="0"/>
          </a:p>
          <a:p>
            <a:pPr marL="342900" indent="-342900">
              <a:buFontTx/>
              <a:buChar char="-"/>
            </a:pPr>
            <a:r>
              <a:rPr lang="en-US" sz="2000" dirty="0" smtClean="0"/>
              <a:t>A roll of gauze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Medical tape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Triple Antibiotic ointment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Bandages w/Adhesive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Ibuprofen or Advil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Moleskin (for blisters)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Iodine or alcohol-based disinfecting wipe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Safety pin</a:t>
            </a:r>
          </a:p>
          <a:p>
            <a:pPr marL="342900" indent="-342900">
              <a:buFontTx/>
              <a:buChar char="-"/>
            </a:pPr>
            <a:r>
              <a:rPr lang="en-US" sz="2000" dirty="0" smtClean="0"/>
              <a:t>Medications</a:t>
            </a:r>
          </a:p>
          <a:p>
            <a:pPr marL="342900" indent="-342900">
              <a:buFontTx/>
              <a:buChar char="-"/>
            </a:pP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342923" y="5698580"/>
            <a:ext cx="83156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>
                <a:solidFill>
                  <a:srgbClr val="FFFD0D"/>
                </a:solidFill>
              </a:rPr>
              <a:t>My first aid kit has come in handy on almost every single trip I’ve taken</a:t>
            </a:r>
            <a:endParaRPr lang="en-US" sz="2200" dirty="0">
              <a:solidFill>
                <a:srgbClr val="FFFD0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7998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Knife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A Swiss-Army Knife or Leatherman is extremely useful</a:t>
            </a:r>
          </a:p>
        </p:txBody>
      </p:sp>
      <p:pic>
        <p:nvPicPr>
          <p:cNvPr id="6" name="Picture 5" descr="Screen shot 2011-04-14 at 12.41.10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4" y="1716360"/>
            <a:ext cx="4421929" cy="346526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 descr="Screen shot 2011-04-14 at 12.45.11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861" y="1716360"/>
            <a:ext cx="3689658" cy="2709119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16251" y="4563733"/>
            <a:ext cx="3689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Primary blade, saw, scissors, and can opener are particularly useful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0279" y="5410502"/>
            <a:ext cx="8541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bg1"/>
                </a:solidFill>
              </a:rPr>
              <a:t>You can also get a badass knife like Bear </a:t>
            </a:r>
            <a:r>
              <a:rPr lang="en-US" sz="2000" dirty="0" err="1" smtClean="0">
                <a:solidFill>
                  <a:schemeClr val="bg1"/>
                </a:solidFill>
              </a:rPr>
              <a:t>Grylls</a:t>
            </a:r>
            <a:r>
              <a:rPr lang="en-US" sz="2000" dirty="0" smtClean="0">
                <a:solidFill>
                  <a:schemeClr val="bg1"/>
                </a:solidFill>
              </a:rPr>
              <a:t>, but chances are you’ll rarely need a heavy-duty blade like his unless you’re building rafts or making your own shelter</a:t>
            </a:r>
            <a:endParaRPr lang="en-US" sz="1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1882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Other Essentials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6785" y="942511"/>
            <a:ext cx="8076187" cy="3323986"/>
          </a:xfrm>
          <a:prstGeom prst="rect">
            <a:avLst/>
          </a:prstGeom>
          <a:gradFill flip="none" rotWithShape="1">
            <a:gsLst>
              <a:gs pos="0">
                <a:srgbClr val="FF7801"/>
              </a:gs>
              <a:gs pos="67000">
                <a:srgbClr val="FFFFFF"/>
              </a:gs>
            </a:gsLst>
            <a:lin ang="0" scaled="1"/>
            <a:tileRect/>
          </a:gradFill>
          <a:ln>
            <a:solidFill>
              <a:srgbClr val="00009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rgbClr val="0000FF"/>
                </a:solidFill>
              </a:rPr>
              <a:t>Always Essential</a:t>
            </a:r>
          </a:p>
          <a:p>
            <a:endParaRPr lang="en-US" sz="600" b="1" u="sng" dirty="0" smtClean="0">
              <a:solidFill>
                <a:srgbClr val="0000FF"/>
              </a:solidFill>
            </a:endParaRPr>
          </a:p>
          <a:p>
            <a:r>
              <a:rPr lang="en-US" sz="2200" b="1" dirty="0" smtClean="0">
                <a:solidFill>
                  <a:srgbClr val="0000FF"/>
                </a:solidFill>
              </a:rPr>
              <a:t>Lighter – </a:t>
            </a:r>
            <a:r>
              <a:rPr lang="en-US" dirty="0" smtClean="0">
                <a:solidFill>
                  <a:srgbClr val="0000FF"/>
                </a:solidFill>
              </a:rPr>
              <a:t>For starting fires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Matches in waterproof container – </a:t>
            </a:r>
            <a:r>
              <a:rPr lang="en-US" dirty="0" smtClean="0">
                <a:solidFill>
                  <a:srgbClr val="0000FF"/>
                </a:solidFill>
              </a:rPr>
              <a:t>In case lighter fails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Map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Absolutely essential, even if you’re hiking on a well used-trail with signs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Compass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Durable so that it can take a beating, liquid bearing is nice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Whistle – </a:t>
            </a:r>
            <a:r>
              <a:rPr lang="en-US" dirty="0" smtClean="0">
                <a:solidFill>
                  <a:srgbClr val="0000FF"/>
                </a:solidFill>
              </a:rPr>
              <a:t>In case you’re lost and need to call for help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Duct Tape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Tear off a few feet and roll it around your match case or something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TP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In addition to the obvious, it can be a lifesaver for lighting a fire when it’s wet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Watch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You ought to know the time.  If possible, get one with an altimeter!</a:t>
            </a:r>
            <a:endParaRPr lang="en-US" dirty="0">
              <a:solidFill>
                <a:srgbClr val="0000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06785" y="4527631"/>
            <a:ext cx="8076187" cy="1908215"/>
          </a:xfrm>
          <a:prstGeom prst="rect">
            <a:avLst/>
          </a:prstGeom>
          <a:gradFill flip="none" rotWithShape="1">
            <a:gsLst>
              <a:gs pos="0">
                <a:srgbClr val="FF7801"/>
              </a:gs>
              <a:gs pos="67000">
                <a:srgbClr val="FFFFFF"/>
              </a:gs>
            </a:gsLst>
            <a:lin ang="0" scaled="1"/>
            <a:tileRect/>
          </a:gradFill>
          <a:ln>
            <a:solidFill>
              <a:srgbClr val="00009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rgbClr val="0000FF"/>
                </a:solidFill>
              </a:rPr>
              <a:t>Essential if conditions are right</a:t>
            </a:r>
          </a:p>
          <a:p>
            <a:endParaRPr lang="en-US" sz="600" b="1" u="sng" dirty="0" smtClean="0">
              <a:solidFill>
                <a:srgbClr val="0000FF"/>
              </a:solidFill>
            </a:endParaRPr>
          </a:p>
          <a:p>
            <a:r>
              <a:rPr lang="en-US" sz="2200" b="1" dirty="0" smtClean="0">
                <a:solidFill>
                  <a:srgbClr val="0000FF"/>
                </a:solidFill>
              </a:rPr>
              <a:t>Bug Repellant – </a:t>
            </a:r>
            <a:r>
              <a:rPr lang="en-US" dirty="0" smtClean="0">
                <a:solidFill>
                  <a:srgbClr val="0000FF"/>
                </a:solidFill>
              </a:rPr>
              <a:t>You’ll be in agony without it in July or August in the Sierras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Snake Bite Kit – </a:t>
            </a:r>
            <a:r>
              <a:rPr lang="en-US" dirty="0" smtClean="0">
                <a:solidFill>
                  <a:srgbClr val="0000FF"/>
                </a:solidFill>
              </a:rPr>
              <a:t>If poisonous snakes are in the area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50’ Feet of Rope – </a:t>
            </a:r>
            <a:r>
              <a:rPr lang="en-US" dirty="0" smtClean="0">
                <a:solidFill>
                  <a:srgbClr val="0000FF"/>
                </a:solidFill>
              </a:rPr>
              <a:t>If you plan on going off trail, it can be used for fording rivers or lowering yourself down ledges</a:t>
            </a:r>
            <a:endParaRPr lang="en-US" sz="22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0438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Gear: </a:t>
            </a:r>
            <a:r>
              <a:rPr lang="en-US" b="1" dirty="0" smtClean="0"/>
              <a:t>Survival Kit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Whenever you venture out into the wilderness, a survival kit could be a lifesaver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785" y="1904864"/>
            <a:ext cx="8076187" cy="2985432"/>
          </a:xfrm>
          <a:prstGeom prst="rect">
            <a:avLst/>
          </a:prstGeom>
          <a:gradFill flip="none" rotWithShape="1">
            <a:gsLst>
              <a:gs pos="0">
                <a:srgbClr val="38FF5F"/>
              </a:gs>
              <a:gs pos="68000">
                <a:srgbClr val="FFFFFF"/>
              </a:gs>
            </a:gsLst>
            <a:lin ang="0" scaled="1"/>
            <a:tileRect/>
          </a:gradFill>
          <a:ln>
            <a:solidFill>
              <a:srgbClr val="00009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rgbClr val="0000FF"/>
                </a:solidFill>
              </a:rPr>
              <a:t>Survival Kit Contents</a:t>
            </a:r>
          </a:p>
          <a:p>
            <a:endParaRPr lang="en-US" sz="600" b="1" u="sng" dirty="0" smtClean="0">
              <a:solidFill>
                <a:srgbClr val="0000FF"/>
              </a:solidFill>
            </a:endParaRPr>
          </a:p>
          <a:p>
            <a:r>
              <a:rPr lang="en-US" sz="2200" b="1" dirty="0" smtClean="0">
                <a:solidFill>
                  <a:srgbClr val="0000FF"/>
                </a:solidFill>
              </a:rPr>
              <a:t>Flint and Striker – </a:t>
            </a:r>
            <a:r>
              <a:rPr lang="en-US" dirty="0" smtClean="0">
                <a:solidFill>
                  <a:srgbClr val="0000FF"/>
                </a:solidFill>
              </a:rPr>
              <a:t>For starting fires with a spark (difficult without good kindling)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Candle – </a:t>
            </a:r>
            <a:r>
              <a:rPr lang="en-US" dirty="0" smtClean="0">
                <a:solidFill>
                  <a:srgbClr val="0000FF"/>
                </a:solidFill>
              </a:rPr>
              <a:t>Made of tallow (fat), can be eaten in case of starvation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Snare Wire – </a:t>
            </a:r>
            <a:r>
              <a:rPr lang="en-US" dirty="0" smtClean="0">
                <a:solidFill>
                  <a:srgbClr val="0000FF"/>
                </a:solidFill>
              </a:rPr>
              <a:t>For setting snare traps to catch rabbits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Needle and thread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Stitching clothes, wounds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Magnifying glass – </a:t>
            </a:r>
            <a:r>
              <a:rPr lang="en-US" dirty="0" smtClean="0">
                <a:solidFill>
                  <a:srgbClr val="0000FF"/>
                </a:solidFill>
              </a:rPr>
              <a:t>Starting fires, and finding splinters, stings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Flexible Saws – </a:t>
            </a:r>
            <a:r>
              <a:rPr lang="en-US" dirty="0" smtClean="0">
                <a:solidFill>
                  <a:srgbClr val="0000FF"/>
                </a:solidFill>
              </a:rPr>
              <a:t>Can be used to cut trees or lumber</a:t>
            </a:r>
          </a:p>
          <a:p>
            <a:r>
              <a:rPr lang="en-US" sz="2200" b="1" dirty="0" smtClean="0">
                <a:solidFill>
                  <a:srgbClr val="0000FF"/>
                </a:solidFill>
              </a:rPr>
              <a:t>Fish hooks and line </a:t>
            </a:r>
            <a:r>
              <a:rPr lang="en-US" sz="2200" b="1" dirty="0">
                <a:solidFill>
                  <a:srgbClr val="0000FF"/>
                </a:solidFill>
              </a:rPr>
              <a:t>– </a:t>
            </a:r>
            <a:r>
              <a:rPr lang="en-US" dirty="0" smtClean="0">
                <a:solidFill>
                  <a:srgbClr val="0000FF"/>
                </a:solidFill>
              </a:rPr>
              <a:t>Used to catch fish, add a few split shots for weight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4104" y="5133363"/>
            <a:ext cx="78442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>
                <a:solidFill>
                  <a:schemeClr val="bg1"/>
                </a:solidFill>
              </a:rPr>
              <a:t>For a good explanation of how to use all these things, see the book </a:t>
            </a:r>
          </a:p>
          <a:p>
            <a:r>
              <a:rPr lang="en-US" sz="2200" b="1" u="sng" dirty="0" smtClean="0">
                <a:solidFill>
                  <a:schemeClr val="bg1"/>
                </a:solidFill>
              </a:rPr>
              <a:t>SAS : Survival Handbook</a:t>
            </a:r>
            <a:r>
              <a:rPr lang="en-US" sz="2200" b="1" dirty="0" smtClean="0">
                <a:solidFill>
                  <a:schemeClr val="bg1"/>
                </a:solidFill>
              </a:rPr>
              <a:t> </a:t>
            </a:r>
            <a:r>
              <a:rPr lang="en-US" sz="2200" dirty="0" smtClean="0">
                <a:solidFill>
                  <a:schemeClr val="bg1"/>
                </a:solidFill>
              </a:rPr>
              <a:t>by John “Lofty” Wiseman</a:t>
            </a:r>
            <a:endParaRPr lang="en-US" sz="22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5101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</a:t>
            </a:r>
            <a:r>
              <a:rPr lang="en-US" b="1" dirty="0" smtClean="0"/>
              <a:t>Food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The food you bring will be a matter of personal preference, but there are a few smart rules to follow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9420" y="1775888"/>
            <a:ext cx="7885124" cy="123110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u="sng" dirty="0" smtClean="0"/>
              <a:t>Rule 1*:</a:t>
            </a:r>
          </a:p>
          <a:p>
            <a:endParaRPr lang="en-US" sz="600" b="1" u="sng" dirty="0" smtClean="0"/>
          </a:p>
          <a:p>
            <a:r>
              <a:rPr lang="en-US" sz="2200" b="1" dirty="0" smtClean="0"/>
              <a:t>Avoid foods that contain water.  It’s just extra weight.</a:t>
            </a:r>
          </a:p>
          <a:p>
            <a:r>
              <a:rPr lang="en-US" sz="1600" b="1" dirty="0" smtClean="0"/>
              <a:t>Examples: Apples, carrots, oranges…most fresh fruits and vegetables</a:t>
            </a:r>
            <a:endParaRPr lang="en-US" sz="16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9420" y="3218039"/>
            <a:ext cx="7885124" cy="120032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u="sng" dirty="0" smtClean="0"/>
              <a:t>Rule 2*:</a:t>
            </a:r>
          </a:p>
          <a:p>
            <a:endParaRPr lang="en-US" sz="600" b="1" u="sng" dirty="0" smtClean="0"/>
          </a:p>
          <a:p>
            <a:r>
              <a:rPr lang="en-US" sz="2200" b="1" dirty="0" smtClean="0"/>
              <a:t>Avoid foods that spoil or bruise easily</a:t>
            </a:r>
          </a:p>
          <a:p>
            <a:r>
              <a:rPr lang="en-US" sz="1600" b="1" dirty="0" smtClean="0"/>
              <a:t>Examples: Bananas, yogurt,  steak, certain kinds of cheeses</a:t>
            </a:r>
            <a:endParaRPr lang="en-US" sz="1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99420" y="4640349"/>
            <a:ext cx="7885124" cy="14465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u="sng" dirty="0" smtClean="0"/>
              <a:t>Rule 3:</a:t>
            </a:r>
          </a:p>
          <a:p>
            <a:endParaRPr lang="en-US" sz="600" b="1" u="sng" dirty="0" smtClean="0"/>
          </a:p>
          <a:p>
            <a:r>
              <a:rPr lang="en-US" sz="2200" b="1" dirty="0" smtClean="0"/>
              <a:t>For long trips, try to maximize calories per unit volume</a:t>
            </a:r>
          </a:p>
          <a:p>
            <a:r>
              <a:rPr lang="en-US" sz="1600" b="1" dirty="0"/>
              <a:t>F</a:t>
            </a:r>
            <a:r>
              <a:rPr lang="en-US" sz="1600" b="1" dirty="0" smtClean="0"/>
              <a:t>ood with lots of air space in it can be traded for its denser counterparts</a:t>
            </a:r>
          </a:p>
          <a:p>
            <a:r>
              <a:rPr lang="en-US" sz="1600" b="1" dirty="0" smtClean="0"/>
              <a:t>Examples: Tortillas instead of bread,  oats instead of granola, white rice instead of brown</a:t>
            </a:r>
            <a:endParaRPr lang="en-US" sz="16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44416" y="6235355"/>
            <a:ext cx="5913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*For 1-2 day trips, it can be fun to bring hot dogs, steaks, etc.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0515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Preparation – </a:t>
            </a:r>
            <a:r>
              <a:rPr lang="en-US" b="1" dirty="0" smtClean="0"/>
              <a:t>Food – Example	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99420" y="1011959"/>
            <a:ext cx="7885124" cy="30777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b="1" dirty="0" smtClean="0"/>
              <a:t>Breakfast: </a:t>
            </a:r>
            <a:r>
              <a:rPr lang="en-US" sz="2200" dirty="0" smtClean="0"/>
              <a:t>Oatmeal, dried blueberries, almonds</a:t>
            </a:r>
          </a:p>
          <a:p>
            <a:endParaRPr lang="en-US" sz="800" dirty="0" smtClean="0"/>
          </a:p>
          <a:p>
            <a:r>
              <a:rPr lang="en-US" sz="2800" b="1" dirty="0" smtClean="0"/>
              <a:t>Morning Snack: </a:t>
            </a:r>
            <a:r>
              <a:rPr lang="en-US" sz="2200" dirty="0" err="1" smtClean="0"/>
              <a:t>Powerbar</a:t>
            </a:r>
            <a:endParaRPr lang="en-US" sz="2200" dirty="0" smtClean="0"/>
          </a:p>
          <a:p>
            <a:endParaRPr lang="en-US" sz="800" dirty="0" smtClean="0"/>
          </a:p>
          <a:p>
            <a:r>
              <a:rPr lang="en-US" sz="2800" b="1" dirty="0" smtClean="0"/>
              <a:t>Lunch: </a:t>
            </a:r>
            <a:r>
              <a:rPr lang="en-US" sz="2200" dirty="0" smtClean="0"/>
              <a:t>Peanut butter and honey on tortillas, trail mix, </a:t>
            </a:r>
            <a:r>
              <a:rPr lang="en-US" sz="2200" dirty="0" err="1" smtClean="0"/>
              <a:t>clif</a:t>
            </a:r>
            <a:r>
              <a:rPr lang="en-US" sz="2200" dirty="0" smtClean="0"/>
              <a:t> bar</a:t>
            </a:r>
          </a:p>
          <a:p>
            <a:endParaRPr lang="en-US" sz="800" dirty="0"/>
          </a:p>
          <a:p>
            <a:r>
              <a:rPr lang="en-US" sz="2800" b="1" dirty="0" smtClean="0"/>
              <a:t>Afternoon Snack: </a:t>
            </a:r>
            <a:r>
              <a:rPr lang="en-US" sz="2200" dirty="0" smtClean="0"/>
              <a:t>Protein bar</a:t>
            </a:r>
            <a:endParaRPr lang="en-US" sz="2200" dirty="0"/>
          </a:p>
          <a:p>
            <a:endParaRPr lang="en-US" sz="800" dirty="0"/>
          </a:p>
          <a:p>
            <a:r>
              <a:rPr lang="en-US" sz="2800" b="1" dirty="0" smtClean="0"/>
              <a:t>Dinner: </a:t>
            </a:r>
            <a:r>
              <a:rPr lang="en-US" sz="2200" dirty="0" smtClean="0"/>
              <a:t>Rice with dried vegetables, a pack of tuna (aluminum bag, not can), chamomile tea, more trail mix</a:t>
            </a:r>
            <a:endParaRPr lang="en-US" sz="2200" dirty="0"/>
          </a:p>
        </p:txBody>
      </p:sp>
      <p:sp>
        <p:nvSpPr>
          <p:cNvPr id="6" name="TextBox 5"/>
          <p:cNvSpPr txBox="1"/>
          <p:nvPr/>
        </p:nvSpPr>
        <p:spPr>
          <a:xfrm>
            <a:off x="384104" y="4258916"/>
            <a:ext cx="80095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FFFF00"/>
                </a:solidFill>
              </a:rPr>
              <a:t>It may not sound appealing now, but after a long day of hiking everything tastes excellent</a:t>
            </a:r>
            <a:endParaRPr lang="en-US" sz="2200" b="1" u="sng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9420" y="5101389"/>
            <a:ext cx="80095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FFFF00"/>
                </a:solidFill>
              </a:rPr>
              <a:t>With a meal plan like this, a bear canister can carry about 8 days worth of food</a:t>
            </a:r>
            <a:endParaRPr lang="en-US" sz="2200" b="1" u="sng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99420" y="5911602"/>
            <a:ext cx="80095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FFFF00"/>
                </a:solidFill>
              </a:rPr>
              <a:t>It’s about 2500-3000 calories a day.  You will lose weight on a trip.</a:t>
            </a:r>
            <a:endParaRPr lang="en-US" sz="2200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5887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188" y="0"/>
            <a:ext cx="8854812" cy="74191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Preparation – </a:t>
            </a:r>
            <a:r>
              <a:rPr lang="en-US" b="1" dirty="0" smtClean="0"/>
              <a:t>The Most Important Item!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42461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b="1" dirty="0" smtClean="0"/>
              <a:t>Tell someone where you’re going!!!!!!!!!</a:t>
            </a:r>
          </a:p>
        </p:txBody>
      </p:sp>
      <p:pic>
        <p:nvPicPr>
          <p:cNvPr id="5" name="Picture 4" descr="Screen shot 2011-04-14 at 2.42.17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517" y="1458411"/>
            <a:ext cx="5565448" cy="35507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84104" y="5173338"/>
            <a:ext cx="86346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solidFill>
                  <a:schemeClr val="bg1"/>
                </a:solidFill>
              </a:rPr>
              <a:t>#1) Tell your parents where you’re going and when you’ll be back</a:t>
            </a:r>
          </a:p>
          <a:p>
            <a:r>
              <a:rPr lang="en-US" sz="2200" b="1" dirty="0" smtClean="0">
                <a:solidFill>
                  <a:schemeClr val="bg1"/>
                </a:solidFill>
              </a:rPr>
              <a:t>#2) Stick by your plan.  Don’t change it!</a:t>
            </a:r>
          </a:p>
          <a:p>
            <a:r>
              <a:rPr lang="en-US" sz="2200" b="1" dirty="0" smtClean="0">
                <a:solidFill>
                  <a:schemeClr val="bg1"/>
                </a:solidFill>
              </a:rPr>
              <a:t>#3) Your parents will get a rescue going if you’re not back on time.  As long as you stay your course, someone will find you.</a:t>
            </a:r>
            <a:endParaRPr lang="en-US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0414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188" y="29763"/>
            <a:ext cx="8549907" cy="741915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Hiking –  General Tips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44" y="792066"/>
            <a:ext cx="352953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You’re all ready to go now.</a:t>
            </a:r>
          </a:p>
          <a:p>
            <a:pPr marL="0" indent="0">
              <a:buFont typeface="Arial"/>
              <a:buNone/>
            </a:pPr>
            <a:r>
              <a:rPr lang="en-US" sz="2400" dirty="0" smtClean="0"/>
              <a:t>Here are some tips:  </a:t>
            </a:r>
          </a:p>
        </p:txBody>
      </p:sp>
      <p:pic>
        <p:nvPicPr>
          <p:cNvPr id="5" name="Picture 4" descr="Screen shot 2011-04-14 at 4.55.54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7180" y="932588"/>
            <a:ext cx="3699033" cy="5308673"/>
          </a:xfrm>
          <a:prstGeom prst="rect">
            <a:avLst/>
          </a:prstGeom>
          <a:ln>
            <a:solidFill>
              <a:srgbClr val="00009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406786" y="2004074"/>
            <a:ext cx="4147231" cy="4247317"/>
          </a:xfrm>
          <a:prstGeom prst="rect">
            <a:avLst/>
          </a:prstGeom>
          <a:ln>
            <a:solidFill>
              <a:srgbClr val="3366FF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US" dirty="0" smtClean="0">
                <a:ln>
                  <a:solidFill>
                    <a:srgbClr val="3366FF"/>
                  </a:solidFill>
                </a:ln>
              </a:rPr>
              <a:t>Don’t rush the slowest person in your group.</a:t>
            </a:r>
          </a:p>
          <a:p>
            <a:pPr marL="342900" indent="-342900">
              <a:buAutoNum type="arabicParenR"/>
            </a:pPr>
            <a:r>
              <a:rPr lang="en-US" dirty="0" smtClean="0">
                <a:ln>
                  <a:solidFill>
                    <a:srgbClr val="3366FF"/>
                  </a:solidFill>
                </a:ln>
              </a:rPr>
              <a:t>Sweating and heavy breathing are ok, but nausea and light-headedness are not</a:t>
            </a:r>
          </a:p>
          <a:p>
            <a:pPr marL="342900" indent="-342900">
              <a:buAutoNum type="arabicParenR"/>
            </a:pPr>
            <a:r>
              <a:rPr lang="en-US" dirty="0" smtClean="0">
                <a:ln>
                  <a:solidFill>
                    <a:srgbClr val="3366FF"/>
                  </a:solidFill>
                </a:ln>
              </a:rPr>
              <a:t>If you think you won’t be able to cross a river without getting your boots wet, take them off and cross</a:t>
            </a:r>
            <a:endParaRPr lang="en-US" dirty="0">
              <a:ln>
                <a:solidFill>
                  <a:srgbClr val="3366FF"/>
                </a:solidFill>
              </a:ln>
            </a:endParaRPr>
          </a:p>
          <a:p>
            <a:pPr marL="342900" indent="-342900">
              <a:buAutoNum type="arabicParenR"/>
            </a:pPr>
            <a:r>
              <a:rPr lang="en-US" dirty="0" smtClean="0">
                <a:ln>
                  <a:solidFill>
                    <a:srgbClr val="3366FF"/>
                  </a:solidFill>
                </a:ln>
              </a:rPr>
              <a:t>Take off your shoes as often as possible (at lunch, breaks,</a:t>
            </a:r>
            <a:r>
              <a:rPr lang="en-US" dirty="0">
                <a:ln>
                  <a:solidFill>
                    <a:srgbClr val="3366FF"/>
                  </a:solidFill>
                </a:ln>
              </a:rPr>
              <a:t> </a:t>
            </a:r>
            <a:r>
              <a:rPr lang="en-US" dirty="0" smtClean="0">
                <a:ln>
                  <a:solidFill>
                    <a:srgbClr val="3366FF"/>
                  </a:solidFill>
                </a:ln>
              </a:rPr>
              <a:t>etc.) to avoid blisters</a:t>
            </a:r>
          </a:p>
          <a:p>
            <a:pPr marL="342900" indent="-342900">
              <a:buAutoNum type="arabicParenR"/>
            </a:pPr>
            <a:r>
              <a:rPr lang="en-US" dirty="0" smtClean="0">
                <a:ln>
                  <a:solidFill>
                    <a:srgbClr val="3366FF"/>
                  </a:solidFill>
                </a:ln>
              </a:rPr>
              <a:t>If you get anything caught inside your shoe, stop and take it out.  It will contribute to blisters</a:t>
            </a:r>
          </a:p>
          <a:p>
            <a:endParaRPr lang="en-US" dirty="0" smtClean="0">
              <a:ln>
                <a:solidFill>
                  <a:srgbClr val="3366FF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7558041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10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 </a:t>
            </a:r>
            <a:r>
              <a:rPr lang="en-US" b="1" dirty="0" smtClean="0"/>
              <a:t>Elevation Changes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06222" y="811908"/>
            <a:ext cx="833159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As you go up in elevation, 3 easily noticeable things happen</a:t>
            </a:r>
          </a:p>
          <a:p>
            <a:pPr marL="457200" indent="-457200">
              <a:buFont typeface="Arial"/>
              <a:buAutoNum type="arabicParenR"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 air becomes thinner and it gets harder to breathe</a:t>
            </a:r>
          </a:p>
          <a:p>
            <a:pPr marL="457200" indent="-457200">
              <a:buFont typeface="Arial"/>
              <a:buAutoNum type="arabicParenR"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 temperature drops about 3.5°F for every 1000 feet</a:t>
            </a:r>
          </a:p>
          <a:p>
            <a:pPr marL="457200" indent="-457200">
              <a:buFont typeface="Arial"/>
              <a:buAutoNum type="arabicParenR"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 vegetation disappears, so there’s no shade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2945" y="2847384"/>
            <a:ext cx="738167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Take this into consideration when you’re hiking</a:t>
            </a:r>
          </a:p>
          <a:p>
            <a:r>
              <a:rPr lang="en-US" dirty="0" smtClean="0"/>
              <a:t>Hiking 5 miles from 4000 feet above sea level to 7000 feet in one day may not be that hard</a:t>
            </a:r>
          </a:p>
          <a:p>
            <a:r>
              <a:rPr lang="en-US" dirty="0" smtClean="0"/>
              <a:t>Hiking 5 miles from 9000 feet above sea level to 12000 feet will be much harder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92945" y="4469849"/>
            <a:ext cx="738167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Don’t get too high on the first day</a:t>
            </a:r>
          </a:p>
          <a:p>
            <a:r>
              <a:rPr lang="en-US" dirty="0" smtClean="0"/>
              <a:t>Your body needs time to adjust.  So try to sleep at 8000 feet or so before attempting to go above 10,000 feet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892945" y="5545579"/>
            <a:ext cx="738167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There’s no way to know how you will react to elevation</a:t>
            </a:r>
          </a:p>
          <a:p>
            <a:r>
              <a:rPr lang="en-US" dirty="0" smtClean="0"/>
              <a:t>Everybody is different, the only way to find out is to try.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9200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10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 Elevation </a:t>
            </a:r>
            <a:r>
              <a:rPr lang="en-US" b="1" dirty="0" smtClean="0"/>
              <a:t>Sickness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06222" y="811909"/>
            <a:ext cx="7944634" cy="1688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Elevation sickness has many different symptoms</a:t>
            </a:r>
          </a:p>
          <a:p>
            <a:pPr marL="0" indent="0">
              <a:buFont typeface="Arial"/>
              <a:buNone/>
            </a:pPr>
            <a:r>
              <a:rPr lang="en-US" sz="2400" b="1" dirty="0" smtClean="0">
                <a:solidFill>
                  <a:srgbClr val="8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- Dizziness, faintness, upset stomach, shortness of breath, pins and needle sensation, nosebleed, and the list goes on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9677" y="2718397"/>
            <a:ext cx="8361342" cy="1754327"/>
          </a:xfrm>
          <a:prstGeom prst="rect">
            <a:avLst/>
          </a:prstGeom>
          <a:solidFill>
            <a:srgbClr val="80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bg1"/>
                </a:solidFill>
              </a:rPr>
              <a:t>There’s only one cure that works for sure</a:t>
            </a:r>
          </a:p>
          <a:p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3600" b="1" dirty="0" smtClean="0">
                <a:solidFill>
                  <a:schemeClr val="bg1"/>
                </a:solidFill>
              </a:rPr>
              <a:t>GO DOWN</a:t>
            </a:r>
            <a:endParaRPr 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0202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100084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Hiking – Predicting the Weather</a:t>
            </a:r>
            <a:endParaRPr lang="en-US" b="1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Hiking in mild rain or snow is very pleasant, but lighting can kill</a:t>
            </a:r>
          </a:p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You can use your altimeter to predict weather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119" y="1941682"/>
            <a:ext cx="4426483" cy="440120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200" b="1" u="sng" dirty="0" smtClean="0">
                <a:solidFill>
                  <a:srgbClr val="0000FF"/>
                </a:solidFill>
              </a:rPr>
              <a:t>Barometric Pressure</a:t>
            </a:r>
          </a:p>
          <a:p>
            <a:endParaRPr lang="en-US" sz="600" dirty="0" smtClean="0">
              <a:solidFill>
                <a:srgbClr val="0000FF"/>
              </a:solidFill>
            </a:endParaRPr>
          </a:p>
          <a:p>
            <a:r>
              <a:rPr lang="en-US" dirty="0" smtClean="0">
                <a:solidFill>
                  <a:srgbClr val="0000FF"/>
                </a:solidFill>
              </a:rPr>
              <a:t>Altimeters work by measuring barometric pressure</a:t>
            </a:r>
          </a:p>
          <a:p>
            <a:endParaRPr lang="en-US" dirty="0">
              <a:solidFill>
                <a:srgbClr val="0000FF"/>
              </a:solidFill>
            </a:endParaRPr>
          </a:p>
          <a:p>
            <a:r>
              <a:rPr lang="en-US" dirty="0" smtClean="0">
                <a:solidFill>
                  <a:srgbClr val="0000FF"/>
                </a:solidFill>
              </a:rPr>
              <a:t>If you are moving, it will tell you how much height you have gained/lost</a:t>
            </a:r>
          </a:p>
          <a:p>
            <a:endParaRPr lang="en-US" dirty="0">
              <a:solidFill>
                <a:srgbClr val="0000FF"/>
              </a:solidFill>
            </a:endParaRPr>
          </a:p>
          <a:p>
            <a:r>
              <a:rPr lang="en-US" dirty="0" smtClean="0">
                <a:solidFill>
                  <a:srgbClr val="0000FF"/>
                </a:solidFill>
              </a:rPr>
              <a:t>If you are standing still or camping overnight, it will tell you how the atmosphere is behaving</a:t>
            </a:r>
          </a:p>
          <a:p>
            <a:endParaRPr lang="en-US" dirty="0">
              <a:solidFill>
                <a:srgbClr val="0000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solidFill>
                  <a:srgbClr val="0000FF"/>
                </a:solidFill>
              </a:rPr>
              <a:t>Increase in elevation -&gt; Bad Weather 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solidFill>
                  <a:srgbClr val="0000FF"/>
                </a:solidFill>
              </a:rPr>
              <a:t>Decrease in elevation -&gt; Good Weather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2379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N154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Predicting the Weather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rgbClr val="38FF5F">
                      <a:alpha val="75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Clouds and wind direction are also a good indication of the coming weather</a:t>
            </a:r>
          </a:p>
        </p:txBody>
      </p:sp>
      <p:pic>
        <p:nvPicPr>
          <p:cNvPr id="6" name="Picture 5" descr="Screen shot 2011-04-16 at 8.02.26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861" y="1840455"/>
            <a:ext cx="3818743" cy="2690615"/>
          </a:xfrm>
          <a:prstGeom prst="rect">
            <a:avLst/>
          </a:prstGeom>
          <a:ln>
            <a:solidFill>
              <a:srgbClr val="4F81BD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4198604" y="1831253"/>
            <a:ext cx="4277052" cy="27392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b="1" u="sng" dirty="0" smtClean="0"/>
              <a:t>Cumulus Clouds</a:t>
            </a:r>
          </a:p>
          <a:p>
            <a:endParaRPr lang="en-US" sz="600" b="1" u="sng" dirty="0" smtClean="0"/>
          </a:p>
          <a:p>
            <a:r>
              <a:rPr lang="en-US" dirty="0" smtClean="0"/>
              <a:t>Low, puffy clouds.  </a:t>
            </a:r>
          </a:p>
          <a:p>
            <a:endParaRPr lang="en-US" dirty="0"/>
          </a:p>
          <a:p>
            <a:r>
              <a:rPr lang="en-US" dirty="0" smtClean="0"/>
              <a:t>Generally a sign of good weather unless they start gathering in big towers</a:t>
            </a:r>
          </a:p>
          <a:p>
            <a:endParaRPr lang="en-US" dirty="0"/>
          </a:p>
          <a:p>
            <a:r>
              <a:rPr lang="en-US" dirty="0" smtClean="0"/>
              <a:t>Then they become cumulonimbus, which bring storms and hail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1559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N154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Predicting the Weather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rgbClr val="38FF5F">
                      <a:alpha val="75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Clouds and wind direction are also a good indication of the coming weather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54" y="1840455"/>
            <a:ext cx="3733149" cy="2730009"/>
          </a:xfrm>
          <a:prstGeom prst="rect">
            <a:avLst/>
          </a:prstGeom>
          <a:ln>
            <a:solidFill>
              <a:srgbClr val="4F81BD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4198604" y="1831253"/>
            <a:ext cx="4277052" cy="27392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b="1" u="sng" dirty="0" smtClean="0"/>
              <a:t>Cirrus Clouds</a:t>
            </a:r>
          </a:p>
          <a:p>
            <a:endParaRPr lang="en-US" sz="600" b="1" u="sng" dirty="0" smtClean="0"/>
          </a:p>
          <a:p>
            <a:r>
              <a:rPr lang="en-US" dirty="0" smtClean="0"/>
              <a:t>High, wispy clouds</a:t>
            </a:r>
          </a:p>
          <a:p>
            <a:endParaRPr lang="en-US" dirty="0"/>
          </a:p>
          <a:p>
            <a:r>
              <a:rPr lang="en-US" dirty="0" smtClean="0"/>
              <a:t>Usually seen in fine weather.  If sky above them darkens, rain may be on the way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If you can see a halo from the sun or moon, good weather is coming if it’s getting bigger, bad if it’s getting smaller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6165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N154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Predicting the Weather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rgbClr val="38FF5F">
                      <a:alpha val="75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Clouds and wind direction are also a good indication of the coming weather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54" y="1831252"/>
            <a:ext cx="3733149" cy="2739211"/>
          </a:xfrm>
          <a:prstGeom prst="rect">
            <a:avLst/>
          </a:prstGeom>
          <a:ln>
            <a:solidFill>
              <a:srgbClr val="4F81BD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4198604" y="1831253"/>
            <a:ext cx="4277052" cy="27392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b="1" u="sng" dirty="0" smtClean="0"/>
              <a:t>Stratus</a:t>
            </a:r>
          </a:p>
          <a:p>
            <a:endParaRPr lang="en-US" sz="600" b="1" u="sng" dirty="0" smtClean="0"/>
          </a:p>
          <a:p>
            <a:r>
              <a:rPr lang="en-US" dirty="0" smtClean="0"/>
              <a:t>Flat, sheet of clouds covering most of sky</a:t>
            </a:r>
          </a:p>
          <a:p>
            <a:endParaRPr lang="en-US" dirty="0"/>
          </a:p>
          <a:p>
            <a:r>
              <a:rPr lang="en-US" dirty="0" smtClean="0"/>
              <a:t>Generally bring light rain or drizzle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If low enough, they form fog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9822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N154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Predicting the Weather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>
                <a:effectLst>
                  <a:glow rad="101600">
                    <a:srgbClr val="38FF5F">
                      <a:alpha val="75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Clouds and wind direction are also a good indication of the coming weather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8699" y="1895669"/>
            <a:ext cx="4663565" cy="4401205"/>
          </a:xfrm>
          <a:prstGeom prst="rect">
            <a:avLst/>
          </a:prstGeom>
          <a:ln>
            <a:solidFill>
              <a:srgbClr val="38FF5F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b="1" u="sng" dirty="0" smtClean="0"/>
              <a:t>Wind Direction</a:t>
            </a:r>
          </a:p>
          <a:p>
            <a:endParaRPr lang="en-US" sz="600" b="1" u="sng" dirty="0" smtClean="0"/>
          </a:p>
          <a:p>
            <a:r>
              <a:rPr lang="en-US" dirty="0" smtClean="0"/>
              <a:t>These guidelines are not 100% true, but they’re a good bet.  If the wind is from the </a:t>
            </a:r>
          </a:p>
          <a:p>
            <a:endParaRPr lang="en-US" dirty="0"/>
          </a:p>
          <a:p>
            <a:r>
              <a:rPr lang="en-US" b="1" dirty="0" smtClean="0"/>
              <a:t>North:  </a:t>
            </a:r>
            <a:r>
              <a:rPr lang="en-US" dirty="0" smtClean="0"/>
              <a:t>Cold weather coming</a:t>
            </a:r>
          </a:p>
          <a:p>
            <a:r>
              <a:rPr lang="en-US" b="1" dirty="0" smtClean="0"/>
              <a:t>South:  </a:t>
            </a:r>
            <a:r>
              <a:rPr lang="en-US" dirty="0" smtClean="0"/>
              <a:t>Warm weather coming</a:t>
            </a:r>
          </a:p>
          <a:p>
            <a:r>
              <a:rPr lang="en-US" b="1" dirty="0" smtClean="0"/>
              <a:t>East:     </a:t>
            </a:r>
            <a:r>
              <a:rPr lang="en-US" dirty="0" smtClean="0"/>
              <a:t>Rain is coming</a:t>
            </a:r>
          </a:p>
          <a:p>
            <a:r>
              <a:rPr lang="en-US" b="1" dirty="0" smtClean="0"/>
              <a:t>West:   </a:t>
            </a:r>
            <a:r>
              <a:rPr lang="en-US" dirty="0" smtClean="0"/>
              <a:t>Fair weather is coming</a:t>
            </a:r>
            <a:endParaRPr lang="en-US" b="1" dirty="0" smtClean="0"/>
          </a:p>
          <a:p>
            <a:endParaRPr lang="en-US" dirty="0"/>
          </a:p>
          <a:p>
            <a:r>
              <a:rPr lang="en-US" b="1" dirty="0" smtClean="0"/>
              <a:t>Notes: </a:t>
            </a:r>
          </a:p>
          <a:p>
            <a:pPr marL="342900" indent="-342900">
              <a:buAutoNum type="arabicParenR"/>
            </a:pPr>
            <a:r>
              <a:rPr lang="en-US" b="1" dirty="0" smtClean="0"/>
              <a:t>This is for the Northern Hemisphere</a:t>
            </a:r>
          </a:p>
          <a:p>
            <a:pPr marL="342900" indent="-342900">
              <a:buAutoNum type="arabicParenR"/>
            </a:pPr>
            <a:r>
              <a:rPr lang="en-US" b="1" dirty="0" smtClean="0"/>
              <a:t> </a:t>
            </a:r>
            <a:r>
              <a:rPr lang="en-US" dirty="0" smtClean="0"/>
              <a:t>In rugged terrain, wind direction is mainly due to thermal stabilization currents, so may not be applicable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2641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SCN154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944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Hiking – </a:t>
            </a:r>
            <a:r>
              <a:rPr lang="en-US" b="1" dirty="0" smtClean="0"/>
              <a:t>Dealing with the Weather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34872" y="735624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b="1" dirty="0" smtClean="0"/>
              <a:t>In the mountains, heavy afternoon thunderstorms are very common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4370" y="1975555"/>
            <a:ext cx="7447598" cy="258532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 smtClean="0"/>
              <a:t>If a thunderstorm is headed your way</a:t>
            </a:r>
          </a:p>
          <a:p>
            <a:endParaRPr lang="en-US" sz="600" b="1" u="sng" dirty="0" smtClean="0"/>
          </a:p>
          <a:p>
            <a:pPr marL="342900" indent="-342900">
              <a:buFont typeface="Arial"/>
              <a:buChar char="•"/>
            </a:pPr>
            <a:r>
              <a:rPr lang="en-US" sz="2200" dirty="0" smtClean="0"/>
              <a:t>Get down from mountain tops or exposed areas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 smtClean="0"/>
              <a:t>Avoid </a:t>
            </a:r>
            <a:r>
              <a:rPr lang="en-US" sz="2200" dirty="0" smtClean="0"/>
              <a:t>isolated, tall </a:t>
            </a:r>
            <a:r>
              <a:rPr lang="en-US" sz="2200" dirty="0" smtClean="0"/>
              <a:t>trees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 smtClean="0"/>
              <a:t>Seek shelter from low lying stands of trees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 smtClean="0"/>
              <a:t>Get in your tent, sit on top of your therma-rest and other rubber/plastic materials in crouched position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 smtClean="0"/>
              <a:t>Don’t panic, they usually dissipate by 5 pm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8564084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Navigating – With GPS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6239" y="792066"/>
            <a:ext cx="854102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Finding your way with a GPS is very straightforward, but beware of signal loss in canyons or blockage from mountains</a:t>
            </a:r>
          </a:p>
        </p:txBody>
      </p:sp>
      <p:pic>
        <p:nvPicPr>
          <p:cNvPr id="5" name="Picture 4" descr="Picture 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58" y="1848166"/>
            <a:ext cx="2813661" cy="428945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3630681" y="3983184"/>
            <a:ext cx="4307119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GPS built for the trail 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Load waypoints for your route before leaving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Set waypoints as you go so you can backtrack in case you get lost</a:t>
            </a: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816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Navigating – </a:t>
            </a:r>
            <a:r>
              <a:rPr lang="en-US" b="1" dirty="0" smtClean="0"/>
              <a:t>Without </a:t>
            </a:r>
            <a:r>
              <a:rPr lang="en-US" b="1" dirty="0"/>
              <a:t>GPS</a:t>
            </a:r>
            <a:endParaRPr lang="en-US" dirty="0"/>
          </a:p>
        </p:txBody>
      </p:sp>
      <p:pic>
        <p:nvPicPr>
          <p:cNvPr id="4" name="Content Placeholder 3" descr="Screen shot 2011-04-15 at 6.09.24 AM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53958" y="1785535"/>
            <a:ext cx="4385137" cy="4082405"/>
          </a:xfrm>
          <a:ln>
            <a:solidFill>
              <a:srgbClr val="00009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289188" y="3467283"/>
            <a:ext cx="430711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Baseplate Compass</a:t>
            </a:r>
          </a:p>
          <a:p>
            <a:endParaRPr lang="en-US" sz="600" dirty="0" smtClean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Can be used with a map to triangulate your position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Can be used to steer you on the right course once you have a bearing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Having an altimeter helps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6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rcRect t="13336" b="13336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Navigating – </a:t>
            </a:r>
            <a:r>
              <a:rPr lang="en-US" b="1" dirty="0" smtClean="0"/>
              <a:t>Triangulation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110" y="2236501"/>
            <a:ext cx="8089749" cy="369332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Step 1: </a:t>
            </a:r>
            <a:r>
              <a:rPr lang="en-US" dirty="0" smtClean="0"/>
              <a:t>Put your compass down on the ground and orient the dial so 0° is at north  </a:t>
            </a:r>
            <a:endParaRPr lang="en-US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5110" y="3014656"/>
            <a:ext cx="8089749" cy="369332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Step 2: </a:t>
            </a:r>
            <a:r>
              <a:rPr lang="en-US" dirty="0" smtClean="0"/>
              <a:t>Take the bearings of at least two prominent peaks or landmarks </a:t>
            </a:r>
            <a:endParaRPr lang="en-US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082964" y="883424"/>
            <a:ext cx="61387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270</a:t>
            </a:r>
            <a:r>
              <a:rPr lang="en-US" b="1" dirty="0">
                <a:solidFill>
                  <a:srgbClr val="FF0000"/>
                </a:solidFill>
              </a:rPr>
              <a:t>°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85558" y="855192"/>
            <a:ext cx="613870" cy="369332"/>
          </a:xfrm>
          <a:prstGeom prst="rect">
            <a:avLst/>
          </a:prstGeom>
          <a:ln>
            <a:solidFill>
              <a:srgbClr val="000090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ln>
                  <a:solidFill>
                    <a:srgbClr val="000090"/>
                  </a:solidFill>
                </a:ln>
              </a:rPr>
              <a:t>230°</a:t>
            </a:r>
            <a:endParaRPr lang="en-US" b="1" dirty="0">
              <a:ln>
                <a:solidFill>
                  <a:srgbClr val="000090"/>
                </a:solidFill>
              </a:ln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110" y="3756002"/>
            <a:ext cx="8089749" cy="646331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Step 3: </a:t>
            </a:r>
            <a:r>
              <a:rPr lang="en-US" dirty="0" smtClean="0"/>
              <a:t>Draw lines on your map with these bearings.  Where they intersect is where you are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80812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rcRect t="13336" b="13336"/>
          <a:stretch>
            <a:fillRect/>
          </a:stretch>
        </p:blipFill>
        <p:spPr>
          <a:xfrm>
            <a:off x="0" y="0"/>
            <a:ext cx="9144000" cy="6858000"/>
          </a:xfrm>
        </p:spPr>
      </p:pic>
      <p:pic>
        <p:nvPicPr>
          <p:cNvPr id="11" name="Picture 10" descr="Screen shot 2011-04-15 at 7.20.55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46" y="1932479"/>
            <a:ext cx="8451947" cy="4593578"/>
          </a:xfrm>
          <a:prstGeom prst="rect">
            <a:avLst/>
          </a:prstGeom>
          <a:ln w="28575" cmpd="sng">
            <a:solidFill>
              <a:srgbClr val="000090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Navigating – </a:t>
            </a:r>
            <a:r>
              <a:rPr lang="en-US" b="1" dirty="0" smtClean="0"/>
              <a:t>Triangulation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2964" y="883424"/>
            <a:ext cx="61387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270</a:t>
            </a:r>
            <a:r>
              <a:rPr lang="en-US" b="1" dirty="0">
                <a:solidFill>
                  <a:srgbClr val="FF0000"/>
                </a:solidFill>
              </a:rPr>
              <a:t>°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85558" y="855192"/>
            <a:ext cx="613870" cy="369332"/>
          </a:xfrm>
          <a:prstGeom prst="rect">
            <a:avLst/>
          </a:prstGeom>
          <a:ln>
            <a:solidFill>
              <a:srgbClr val="000090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b="1" dirty="0" smtClean="0">
                <a:ln>
                  <a:solidFill>
                    <a:srgbClr val="000090"/>
                  </a:solidFill>
                </a:ln>
              </a:rPr>
              <a:t>230°</a:t>
            </a:r>
            <a:endParaRPr lang="en-US" b="1" dirty="0">
              <a:ln>
                <a:solidFill>
                  <a:srgbClr val="000090"/>
                </a:solidFill>
              </a:ln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487741" y="3496867"/>
            <a:ext cx="7997118" cy="27607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855848" y="2300915"/>
            <a:ext cx="6727150" cy="4225142"/>
          </a:xfrm>
          <a:prstGeom prst="line">
            <a:avLst/>
          </a:prstGeom>
          <a:ln>
            <a:solidFill>
              <a:srgbClr val="000090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1803723" y="5410941"/>
            <a:ext cx="0" cy="938633"/>
          </a:xfrm>
          <a:prstGeom prst="line">
            <a:avLst/>
          </a:prstGeom>
          <a:ln w="12700" cmpd="sng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Freeform 22"/>
          <p:cNvSpPr/>
          <p:nvPr/>
        </p:nvSpPr>
        <p:spPr>
          <a:xfrm>
            <a:off x="1638075" y="5723819"/>
            <a:ext cx="414884" cy="410710"/>
          </a:xfrm>
          <a:custGeom>
            <a:avLst/>
            <a:gdLst>
              <a:gd name="connsiteX0" fmla="*/ 174850 w 414884"/>
              <a:gd name="connsiteY0" fmla="*/ 0 h 410710"/>
              <a:gd name="connsiteX1" fmla="*/ 294485 w 414884"/>
              <a:gd name="connsiteY1" fmla="*/ 27607 h 410710"/>
              <a:gd name="connsiteX2" fmla="*/ 368106 w 414884"/>
              <a:gd name="connsiteY2" fmla="*/ 92023 h 410710"/>
              <a:gd name="connsiteX3" fmla="*/ 414120 w 414884"/>
              <a:gd name="connsiteY3" fmla="*/ 202450 h 410710"/>
              <a:gd name="connsiteX4" fmla="*/ 331296 w 414884"/>
              <a:gd name="connsiteY4" fmla="*/ 340484 h 410710"/>
              <a:gd name="connsiteX5" fmla="*/ 220864 w 414884"/>
              <a:gd name="connsiteY5" fmla="*/ 395698 h 410710"/>
              <a:gd name="connsiteX6" fmla="*/ 174850 w 414884"/>
              <a:gd name="connsiteY6" fmla="*/ 404900 h 410710"/>
              <a:gd name="connsiteX7" fmla="*/ 55216 w 414884"/>
              <a:gd name="connsiteY7" fmla="*/ 404900 h 410710"/>
              <a:gd name="connsiteX8" fmla="*/ 0 w 414884"/>
              <a:gd name="connsiteY8" fmla="*/ 331282 h 410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4884" h="410710">
                <a:moveTo>
                  <a:pt x="174850" y="0"/>
                </a:moveTo>
                <a:cubicBezTo>
                  <a:pt x="218563" y="6135"/>
                  <a:pt x="262276" y="12270"/>
                  <a:pt x="294485" y="27607"/>
                </a:cubicBezTo>
                <a:cubicBezTo>
                  <a:pt x="326694" y="42944"/>
                  <a:pt x="348167" y="62883"/>
                  <a:pt x="368106" y="92023"/>
                </a:cubicBezTo>
                <a:cubicBezTo>
                  <a:pt x="388045" y="121164"/>
                  <a:pt x="420255" y="161040"/>
                  <a:pt x="414120" y="202450"/>
                </a:cubicBezTo>
                <a:cubicBezTo>
                  <a:pt x="407985" y="243860"/>
                  <a:pt x="363505" y="308276"/>
                  <a:pt x="331296" y="340484"/>
                </a:cubicBezTo>
                <a:cubicBezTo>
                  <a:pt x="299087" y="372692"/>
                  <a:pt x="246938" y="384962"/>
                  <a:pt x="220864" y="395698"/>
                </a:cubicBezTo>
                <a:cubicBezTo>
                  <a:pt x="194790" y="406434"/>
                  <a:pt x="202458" y="403366"/>
                  <a:pt x="174850" y="404900"/>
                </a:cubicBezTo>
                <a:cubicBezTo>
                  <a:pt x="147242" y="406434"/>
                  <a:pt x="84358" y="417170"/>
                  <a:pt x="55216" y="404900"/>
                </a:cubicBezTo>
                <a:cubicBezTo>
                  <a:pt x="26074" y="392630"/>
                  <a:pt x="0" y="331282"/>
                  <a:pt x="0" y="331282"/>
                </a:cubicBezTo>
              </a:path>
            </a:pathLst>
          </a:custGeom>
          <a:ln>
            <a:solidFill>
              <a:srgbClr val="00009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 flipV="1">
            <a:off x="1247518" y="3055157"/>
            <a:ext cx="0" cy="938633"/>
          </a:xfrm>
          <a:prstGeom prst="line">
            <a:avLst/>
          </a:prstGeom>
          <a:ln w="12700" cmpd="sng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Freeform 26"/>
          <p:cNvSpPr/>
          <p:nvPr/>
        </p:nvSpPr>
        <p:spPr>
          <a:xfrm>
            <a:off x="1049104" y="3349630"/>
            <a:ext cx="363100" cy="370160"/>
          </a:xfrm>
          <a:custGeom>
            <a:avLst/>
            <a:gdLst>
              <a:gd name="connsiteX0" fmla="*/ 184053 w 363100"/>
              <a:gd name="connsiteY0" fmla="*/ 0 h 370160"/>
              <a:gd name="connsiteX1" fmla="*/ 312891 w 363100"/>
              <a:gd name="connsiteY1" fmla="*/ 36809 h 370160"/>
              <a:gd name="connsiteX2" fmla="*/ 358904 w 363100"/>
              <a:gd name="connsiteY2" fmla="*/ 119630 h 370160"/>
              <a:gd name="connsiteX3" fmla="*/ 358904 w 363100"/>
              <a:gd name="connsiteY3" fmla="*/ 174844 h 370160"/>
              <a:gd name="connsiteX4" fmla="*/ 340499 w 363100"/>
              <a:gd name="connsiteY4" fmla="*/ 303676 h 370160"/>
              <a:gd name="connsiteX5" fmla="*/ 266877 w 363100"/>
              <a:gd name="connsiteY5" fmla="*/ 349687 h 370160"/>
              <a:gd name="connsiteX6" fmla="*/ 165648 w 363100"/>
              <a:gd name="connsiteY6" fmla="*/ 368092 h 370160"/>
              <a:gd name="connsiteX7" fmla="*/ 36811 w 363100"/>
              <a:gd name="connsiteY7" fmla="*/ 303676 h 370160"/>
              <a:gd name="connsiteX8" fmla="*/ 18405 w 363100"/>
              <a:gd name="connsiteY8" fmla="*/ 257664 h 370160"/>
              <a:gd name="connsiteX9" fmla="*/ 0 w 363100"/>
              <a:gd name="connsiteY9" fmla="*/ 193248 h 37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3100" h="370160">
                <a:moveTo>
                  <a:pt x="184053" y="0"/>
                </a:moveTo>
                <a:cubicBezTo>
                  <a:pt x="233901" y="8435"/>
                  <a:pt x="283749" y="16871"/>
                  <a:pt x="312891" y="36809"/>
                </a:cubicBezTo>
                <a:cubicBezTo>
                  <a:pt x="342033" y="56747"/>
                  <a:pt x="351235" y="96624"/>
                  <a:pt x="358904" y="119630"/>
                </a:cubicBezTo>
                <a:cubicBezTo>
                  <a:pt x="366573" y="142636"/>
                  <a:pt x="361971" y="144170"/>
                  <a:pt x="358904" y="174844"/>
                </a:cubicBezTo>
                <a:cubicBezTo>
                  <a:pt x="355837" y="205518"/>
                  <a:pt x="355837" y="274536"/>
                  <a:pt x="340499" y="303676"/>
                </a:cubicBezTo>
                <a:cubicBezTo>
                  <a:pt x="325161" y="332816"/>
                  <a:pt x="296019" y="338951"/>
                  <a:pt x="266877" y="349687"/>
                </a:cubicBezTo>
                <a:cubicBezTo>
                  <a:pt x="237735" y="360423"/>
                  <a:pt x="203992" y="375760"/>
                  <a:pt x="165648" y="368092"/>
                </a:cubicBezTo>
                <a:cubicBezTo>
                  <a:pt x="127304" y="360424"/>
                  <a:pt x="61351" y="322081"/>
                  <a:pt x="36811" y="303676"/>
                </a:cubicBezTo>
                <a:cubicBezTo>
                  <a:pt x="12270" y="285271"/>
                  <a:pt x="24540" y="276069"/>
                  <a:pt x="18405" y="257664"/>
                </a:cubicBezTo>
                <a:cubicBezTo>
                  <a:pt x="12270" y="239259"/>
                  <a:pt x="0" y="193248"/>
                  <a:pt x="0" y="193248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99428" y="5949863"/>
            <a:ext cx="614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n>
                  <a:solidFill>
                    <a:srgbClr val="000090"/>
                  </a:solidFill>
                </a:ln>
              </a:rPr>
              <a:t>230</a:t>
            </a:r>
            <a:r>
              <a:rPr lang="en-US" b="1" dirty="0">
                <a:ln>
                  <a:solidFill>
                    <a:srgbClr val="000090"/>
                  </a:solidFill>
                </a:ln>
              </a:rPr>
              <a:t>°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384769" y="3524474"/>
            <a:ext cx="614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270°</a:t>
            </a:r>
          </a:p>
          <a:p>
            <a:endParaRPr lang="en-US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622830" y="2850536"/>
            <a:ext cx="0" cy="6463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024657" y="2328522"/>
            <a:ext cx="1381884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 smtClean="0"/>
              <a:t>You are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2853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29" grpId="0"/>
      <p:bldP spid="30" grpId="0"/>
      <p:bldP spid="1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SCN1878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1185" y="0"/>
            <a:ext cx="6317910" cy="741915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Finding Water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613557" y="792066"/>
            <a:ext cx="545718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Try to plan your campsites around lakes or rivers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4552" y="5208492"/>
            <a:ext cx="7978712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Be aware that some water sites are seasonal.  </a:t>
            </a:r>
          </a:p>
          <a:p>
            <a:r>
              <a:rPr lang="en-US" dirty="0" smtClean="0"/>
              <a:t>They have water during the winter, but dry up during the summer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3508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1020031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Finding Water</a:t>
            </a:r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14120" y="792066"/>
            <a:ext cx="765661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In some places, you’ll have to carry 4-5 liters of water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564453" y="1340164"/>
            <a:ext cx="650628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Know where the water sources are, but don’t depend on them in the desert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1363" y="4997924"/>
            <a:ext cx="6800771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You’ll need at least 2 Liters of water per day to feel ok</a:t>
            </a:r>
          </a:p>
          <a:p>
            <a:r>
              <a:rPr lang="en-US" dirty="0" smtClean="0"/>
              <a:t>That may go up to 4 Liters if you’re sweating from heat or exertion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801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Finding Water – Survival Situation</a:t>
            </a:r>
            <a:endParaRPr lang="en-US" b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14120" y="783534"/>
            <a:ext cx="765661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If you are desperate, there are a number of ways to obtain water from the ground or air</a:t>
            </a:r>
          </a:p>
        </p:txBody>
      </p:sp>
      <p:pic>
        <p:nvPicPr>
          <p:cNvPr id="6" name="Picture 5" descr="Screen shot 2011-04-16 at 9.19.44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20" y="2024502"/>
            <a:ext cx="3818998" cy="3500748"/>
          </a:xfrm>
          <a:prstGeom prst="rect">
            <a:avLst/>
          </a:prstGeom>
          <a:ln>
            <a:solidFill>
              <a:srgbClr val="00009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95714" y="5723822"/>
            <a:ext cx="1080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Solar Still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Screen shot 2011-04-16 at 9.22.1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649" y="2024502"/>
            <a:ext cx="2152297" cy="2480892"/>
          </a:xfrm>
          <a:prstGeom prst="rect">
            <a:avLst/>
          </a:prstGeom>
          <a:ln>
            <a:solidFill>
              <a:srgbClr val="000090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4565649" y="4689128"/>
            <a:ext cx="25388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Plastic bag wrapped around tree </a:t>
            </a:r>
          </a:p>
          <a:p>
            <a:r>
              <a:rPr lang="en-US" b="1" dirty="0" smtClean="0">
                <a:solidFill>
                  <a:schemeClr val="bg1"/>
                </a:solidFill>
              </a:rPr>
              <a:t>branch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95714" y="6246798"/>
            <a:ext cx="6832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Or you can dig at the bottom of a canyon where vegetation is present 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47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Finding Food</a:t>
            </a:r>
            <a:endParaRPr lang="en-US" dirty="0"/>
          </a:p>
        </p:txBody>
      </p:sp>
      <p:pic>
        <p:nvPicPr>
          <p:cNvPr id="4" name="Picture 3" descr="P102058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46" y="2440739"/>
            <a:ext cx="5033547" cy="3775160"/>
          </a:xfrm>
          <a:prstGeom prst="rect">
            <a:avLst/>
          </a:prstGeom>
          <a:ln w="19050" cmpd="sng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5835054" y="3947144"/>
            <a:ext cx="25388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>
                <a:solidFill>
                  <a:schemeClr val="bg1"/>
                </a:solidFill>
              </a:rPr>
              <a:t>Miner’s Lettuce</a:t>
            </a:r>
          </a:p>
          <a:p>
            <a:r>
              <a:rPr lang="en-US" b="1" dirty="0" smtClean="0">
                <a:solidFill>
                  <a:schemeClr val="bg1"/>
                </a:solidFill>
              </a:rPr>
              <a:t>A favorite food that can be found in Northern California wilderness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14120" y="783534"/>
            <a:ext cx="795974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400" dirty="0" smtClean="0"/>
              <a:t>There are many, many things that can be eaten all around us</a:t>
            </a:r>
          </a:p>
          <a:p>
            <a:pPr marL="0" indent="0">
              <a:buFont typeface="Arial"/>
              <a:buNone/>
            </a:pPr>
            <a:r>
              <a:rPr lang="en-US" sz="2400" dirty="0" smtClean="0"/>
              <a:t>Some involve a good deal of preparation</a:t>
            </a:r>
          </a:p>
          <a:p>
            <a:pPr marL="0" indent="0">
              <a:buFont typeface="Arial"/>
              <a:buNone/>
            </a:pPr>
            <a:r>
              <a:rPr lang="en-US" sz="2400" dirty="0" smtClean="0"/>
              <a:t>Take a class on edible plants to find out what’s good!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427117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Ending Notes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32070"/>
            <a:ext cx="8229600" cy="4994093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 smtClean="0"/>
              <a:t>Backpacking allows you to reach some amazing places</a:t>
            </a:r>
          </a:p>
          <a:p>
            <a:r>
              <a:rPr lang="en-US" b="1" dirty="0" smtClean="0"/>
              <a:t>You must be prepared to deal with normal circumstances as well as bad weather and first aid emergencies</a:t>
            </a:r>
          </a:p>
          <a:p>
            <a:r>
              <a:rPr lang="en-US" b="1" dirty="0" smtClean="0"/>
              <a:t>Always tell someone where you and your group are going!</a:t>
            </a:r>
            <a:endParaRPr lang="en-US" b="1" dirty="0"/>
          </a:p>
          <a:p>
            <a:r>
              <a:rPr lang="en-US" b="1" dirty="0" smtClean="0"/>
              <a:t>If you feel like you have elevation sickness, go down!</a:t>
            </a:r>
          </a:p>
        </p:txBody>
      </p:sp>
    </p:spTree>
    <p:extLst>
      <p:ext uri="{BB962C8B-B14F-4D97-AF65-F5344CB8AC3E}">
        <p14:creationId xmlns:p14="http://schemas.microsoft.com/office/powerpoint/2010/main" val="38222974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2606</TotalTime>
  <Words>3503</Words>
  <Application>Microsoft Macintosh PowerPoint</Application>
  <PresentationFormat>On-screen Show (4:3)</PresentationFormat>
  <Paragraphs>483</Paragraphs>
  <Slides>57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Office Theme</vt:lpstr>
      <vt:lpstr>Backcountry Camping and Basic Survival Skills </vt:lpstr>
      <vt:lpstr>Agenda</vt:lpstr>
      <vt:lpstr>Motivation</vt:lpstr>
      <vt:lpstr>Motivation</vt:lpstr>
      <vt:lpstr>Motivation</vt:lpstr>
      <vt:lpstr>Motivation</vt:lpstr>
      <vt:lpstr>Motivation</vt:lpstr>
      <vt:lpstr>Motivation</vt:lpstr>
      <vt:lpstr>Preparation – Route Planning</vt:lpstr>
      <vt:lpstr>Preparation – Route Planning</vt:lpstr>
      <vt:lpstr>Preparation – Route Planning</vt:lpstr>
      <vt:lpstr>Preparation – Route Planning</vt:lpstr>
      <vt:lpstr>Preparation – Route Planning</vt:lpstr>
      <vt:lpstr>Preparation – Gear: Backpack</vt:lpstr>
      <vt:lpstr>Preparation – Gear: Backpack</vt:lpstr>
      <vt:lpstr>Preparation – Gear: Tent</vt:lpstr>
      <vt:lpstr>Preparation – Gear: Tent</vt:lpstr>
      <vt:lpstr>Preparation – Gear: Tent</vt:lpstr>
      <vt:lpstr>Preparation – Gear: Sleeping Bag</vt:lpstr>
      <vt:lpstr>Preparation – Gear: Sleeping Pad</vt:lpstr>
      <vt:lpstr>Preparation – Gear: Bear Canister</vt:lpstr>
      <vt:lpstr>Preparation – Gear: Footwear</vt:lpstr>
      <vt:lpstr>Preparation – Gear: Footwear</vt:lpstr>
      <vt:lpstr>Preparation – Gear: Footwear</vt:lpstr>
      <vt:lpstr>Preparation – Gear: Socks</vt:lpstr>
      <vt:lpstr>Preparation – Gear: Clothes</vt:lpstr>
      <vt:lpstr>Preparation – Gear: Clothes</vt:lpstr>
      <vt:lpstr>Preparation – Gear: Clothes</vt:lpstr>
      <vt:lpstr>Preparation – Gear: Stove, Pot, Spork</vt:lpstr>
      <vt:lpstr>Preparation – Gear: Light Source</vt:lpstr>
      <vt:lpstr>Preparation – Gear: Sun Protection</vt:lpstr>
      <vt:lpstr>Preparation – Gear: Water Purification</vt:lpstr>
      <vt:lpstr>Preparation – Gear: First Aid Kit</vt:lpstr>
      <vt:lpstr>Preparation – Gear: Knife</vt:lpstr>
      <vt:lpstr>Preparation – Gear: Other Essentials</vt:lpstr>
      <vt:lpstr>Preparation – Gear: Survival Kit</vt:lpstr>
      <vt:lpstr>Preparation – Food</vt:lpstr>
      <vt:lpstr>Preparation – Food – Example </vt:lpstr>
      <vt:lpstr>Preparation – The Most Important Item!</vt:lpstr>
      <vt:lpstr>Hiking –  General Tips</vt:lpstr>
      <vt:lpstr>Hiking –  Elevation Changes</vt:lpstr>
      <vt:lpstr>Hiking –  Elevation Sickness</vt:lpstr>
      <vt:lpstr>Hiking – Predicting the Weather</vt:lpstr>
      <vt:lpstr>Hiking – Predicting the Weather</vt:lpstr>
      <vt:lpstr>Hiking – Predicting the Weather</vt:lpstr>
      <vt:lpstr>Hiking – Predicting the Weather</vt:lpstr>
      <vt:lpstr>Hiking – Predicting the Weather</vt:lpstr>
      <vt:lpstr>Hiking – Dealing with the Weather</vt:lpstr>
      <vt:lpstr>Navigating – With GPS</vt:lpstr>
      <vt:lpstr>Navigating – Without GPS</vt:lpstr>
      <vt:lpstr>Navigating – Triangulation</vt:lpstr>
      <vt:lpstr>Navigating – Triangulation</vt:lpstr>
      <vt:lpstr>Finding Water</vt:lpstr>
      <vt:lpstr>Finding Water</vt:lpstr>
      <vt:lpstr>Finding Water – Survival Situation</vt:lpstr>
      <vt:lpstr>Finding Food</vt:lpstr>
      <vt:lpstr>Ending Notes</vt:lpstr>
    </vt:vector>
  </TitlesOfParts>
  <Company>Stanford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Lance Simms</dc:creator>
  <cp:lastModifiedBy>Lance Simms</cp:lastModifiedBy>
  <cp:revision>127</cp:revision>
  <dcterms:created xsi:type="dcterms:W3CDTF">2011-04-09T19:45:32Z</dcterms:created>
  <dcterms:modified xsi:type="dcterms:W3CDTF">2012-04-21T21:16:48Z</dcterms:modified>
</cp:coreProperties>
</file>